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8" r:id="rId1"/>
    <p:sldMasterId id="2147483700" r:id="rId2"/>
    <p:sldMasterId id="2147483712" r:id="rId3"/>
    <p:sldMasterId id="2147483724" r:id="rId4"/>
    <p:sldMasterId id="2147483748" r:id="rId5"/>
    <p:sldMasterId id="2147483772" r:id="rId6"/>
    <p:sldMasterId id="2147483784" r:id="rId7"/>
    <p:sldMasterId id="2147483796" r:id="rId8"/>
  </p:sldMasterIdLst>
  <p:notesMasterIdLst>
    <p:notesMasterId r:id="rId71"/>
  </p:notesMasterIdLst>
  <p:handoutMasterIdLst>
    <p:handoutMasterId r:id="rId72"/>
  </p:handoutMasterIdLst>
  <p:sldIdLst>
    <p:sldId id="278" r:id="rId9"/>
    <p:sldId id="257" r:id="rId10"/>
    <p:sldId id="258" r:id="rId11"/>
    <p:sldId id="264" r:id="rId12"/>
    <p:sldId id="259" r:id="rId13"/>
    <p:sldId id="260" r:id="rId14"/>
    <p:sldId id="265" r:id="rId15"/>
    <p:sldId id="261" r:id="rId16"/>
    <p:sldId id="297" r:id="rId17"/>
    <p:sldId id="298" r:id="rId18"/>
    <p:sldId id="299" r:id="rId19"/>
    <p:sldId id="267" r:id="rId20"/>
    <p:sldId id="268" r:id="rId21"/>
    <p:sldId id="262" r:id="rId22"/>
    <p:sldId id="281" r:id="rId23"/>
    <p:sldId id="286" r:id="rId24"/>
    <p:sldId id="282" r:id="rId25"/>
    <p:sldId id="283" r:id="rId26"/>
    <p:sldId id="284" r:id="rId27"/>
    <p:sldId id="285" r:id="rId28"/>
    <p:sldId id="287" r:id="rId29"/>
    <p:sldId id="288" r:id="rId30"/>
    <p:sldId id="304" r:id="rId31"/>
    <p:sldId id="300" r:id="rId32"/>
    <p:sldId id="301" r:id="rId33"/>
    <p:sldId id="302" r:id="rId34"/>
    <p:sldId id="303" r:id="rId35"/>
    <p:sldId id="305" r:id="rId36"/>
    <p:sldId id="306" r:id="rId37"/>
    <p:sldId id="307" r:id="rId38"/>
    <p:sldId id="308" r:id="rId39"/>
    <p:sldId id="309" r:id="rId40"/>
    <p:sldId id="324" r:id="rId41"/>
    <p:sldId id="310" r:id="rId42"/>
    <p:sldId id="311" r:id="rId43"/>
    <p:sldId id="312" r:id="rId44"/>
    <p:sldId id="313" r:id="rId45"/>
    <p:sldId id="315" r:id="rId46"/>
    <p:sldId id="314" r:id="rId47"/>
    <p:sldId id="323" r:id="rId48"/>
    <p:sldId id="319" r:id="rId49"/>
    <p:sldId id="320" r:id="rId50"/>
    <p:sldId id="321" r:id="rId51"/>
    <p:sldId id="276" r:id="rId52"/>
    <p:sldId id="316" r:id="rId53"/>
    <p:sldId id="318" r:id="rId54"/>
    <p:sldId id="280" r:id="rId55"/>
    <p:sldId id="263" r:id="rId56"/>
    <p:sldId id="294" r:id="rId57"/>
    <p:sldId id="295" r:id="rId58"/>
    <p:sldId id="292" r:id="rId59"/>
    <p:sldId id="293" r:id="rId60"/>
    <p:sldId id="289" r:id="rId61"/>
    <p:sldId id="290" r:id="rId62"/>
    <p:sldId id="291" r:id="rId63"/>
    <p:sldId id="296" r:id="rId64"/>
    <p:sldId id="269" r:id="rId65"/>
    <p:sldId id="270" r:id="rId66"/>
    <p:sldId id="271" r:id="rId67"/>
    <p:sldId id="272" r:id="rId68"/>
    <p:sldId id="274" r:id="rId69"/>
    <p:sldId id="273" r:id="rId7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Title" id="{BD807439-59C9-3F44-BBAC-4AC7C7457856}">
          <p14:sldIdLst>
            <p14:sldId id="278"/>
          </p14:sldIdLst>
        </p14:section>
        <p14:section name="Intro" id="{72F649E6-57AE-6947-B097-12071DA503CC}">
          <p14:sldIdLst>
            <p14:sldId id="257"/>
          </p14:sldIdLst>
        </p14:section>
        <p14:section name="Team" id="{6713544B-1DDD-704E-BC91-9991C22143A4}">
          <p14:sldIdLst>
            <p14:sldId id="258"/>
            <p14:sldId id="264"/>
          </p14:sldIdLst>
        </p14:section>
        <p14:section name="Project" id="{CF6E4796-9B72-A044-997B-7AFAEDBD536D}">
          <p14:sldIdLst>
            <p14:sldId id="259"/>
            <p14:sldId id="260"/>
            <p14:sldId id="265"/>
            <p14:sldId id="261"/>
          </p14:sldIdLst>
        </p14:section>
        <p14:section name="Progress" id="{481F4E4C-C6AE-A041-B893-86232C9EB660}">
          <p14:sldIdLst>
            <p14:sldId id="297"/>
            <p14:sldId id="298"/>
            <p14:sldId id="299"/>
          </p14:sldIdLst>
        </p14:section>
        <p14:section name="Approach" id="{DC510BE1-77B9-534F-BA6B-EE21526E8897}">
          <p14:sldIdLst>
            <p14:sldId id="267"/>
            <p14:sldId id="268"/>
            <p14:sldId id="262"/>
            <p14:sldId id="281"/>
            <p14:sldId id="286"/>
            <p14:sldId id="282"/>
            <p14:sldId id="283"/>
            <p14:sldId id="284"/>
            <p14:sldId id="285"/>
            <p14:sldId id="287"/>
            <p14:sldId id="288"/>
            <p14:sldId id="304"/>
            <p14:sldId id="300"/>
            <p14:sldId id="301"/>
            <p14:sldId id="302"/>
            <p14:sldId id="303"/>
            <p14:sldId id="305"/>
            <p14:sldId id="306"/>
            <p14:sldId id="307"/>
            <p14:sldId id="308"/>
            <p14:sldId id="309"/>
            <p14:sldId id="324"/>
            <p14:sldId id="310"/>
            <p14:sldId id="311"/>
            <p14:sldId id="312"/>
            <p14:sldId id="313"/>
            <p14:sldId id="315"/>
            <p14:sldId id="314"/>
            <p14:sldId id="323"/>
            <p14:sldId id="319"/>
            <p14:sldId id="320"/>
            <p14:sldId id="321"/>
          </p14:sldIdLst>
        </p14:section>
        <p14:section name="Lessons" id="{67F6F4B2-873B-FD4E-917B-DC561BF181EE}">
          <p14:sldIdLst>
            <p14:sldId id="276"/>
          </p14:sldIdLst>
        </p14:section>
        <p14:section name="Roadmap" id="{81AC7E30-41FA-BB4C-8437-004F340796DB}">
          <p14:sldIdLst>
            <p14:sldId id="316"/>
            <p14:sldId id="318"/>
          </p14:sldIdLst>
        </p14:section>
        <p14:section name="Backup" id="{AB47F29E-45A7-1247-975D-66DE5DEC50A9}">
          <p14:sldIdLst>
            <p14:sldId id="280"/>
            <p14:sldId id="263"/>
            <p14:sldId id="294"/>
            <p14:sldId id="295"/>
            <p14:sldId id="292"/>
            <p14:sldId id="293"/>
            <p14:sldId id="289"/>
            <p14:sldId id="290"/>
            <p14:sldId id="291"/>
            <p14:sldId id="296"/>
            <p14:sldId id="269"/>
            <p14:sldId id="270"/>
            <p14:sldId id="271"/>
            <p14:sldId id="272"/>
            <p14:sldId id="274"/>
            <p14:sldId id="27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0803"/>
    <a:srgbClr val="84C50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54" autoAdjust="0"/>
    <p:restoredTop sz="89078" autoAdjust="0"/>
  </p:normalViewPr>
  <p:slideViewPr>
    <p:cSldViewPr>
      <p:cViewPr>
        <p:scale>
          <a:sx n="76" d="100"/>
          <a:sy n="76" d="100"/>
        </p:scale>
        <p:origin x="-75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1" Type="http://schemas.openxmlformats.org/officeDocument/2006/relationships/oleObject" Target="file:///D:\Dropbox\Argonauts\temp\ADEW_Issu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2"/>
          <c:order val="0"/>
          <c:tx>
            <c:strRef>
              <c:f>Sheet1!$G$2</c:f>
              <c:strCache>
                <c:ptCount val="1"/>
                <c:pt idx="0">
                  <c:v>Issues Found</c:v>
                </c:pt>
              </c:strCache>
            </c:strRef>
          </c:tx>
          <c:spPr>
            <a:ln>
              <a:solidFill>
                <a:schemeClr val="tx1"/>
              </a:solidFill>
            </a:ln>
          </c:spPr>
          <c:marker>
            <c:spPr>
              <a:ln>
                <a:solidFill>
                  <a:schemeClr val="tx1"/>
                </a:solidFill>
              </a:ln>
            </c:spPr>
          </c:marker>
          <c:val>
            <c:numRef>
              <c:f>Sheet1!$G$3:$G$5</c:f>
              <c:numCache>
                <c:formatCode>General</c:formatCode>
                <c:ptCount val="3"/>
                <c:pt idx="0">
                  <c:v>34</c:v>
                </c:pt>
                <c:pt idx="1">
                  <c:v>67</c:v>
                </c:pt>
                <c:pt idx="2">
                  <c:v>138</c:v>
                </c:pt>
              </c:numCache>
            </c:numRef>
          </c:val>
          <c:smooth val="0"/>
        </c:ser>
        <c:ser>
          <c:idx val="1"/>
          <c:order val="1"/>
          <c:tx>
            <c:strRef>
              <c:f>Sheet1!$F$2</c:f>
              <c:strCache>
                <c:ptCount val="1"/>
                <c:pt idx="0">
                  <c:v>Issues  Fixed</c:v>
                </c:pt>
              </c:strCache>
            </c:strRef>
          </c:tx>
          <c:val>
            <c:numRef>
              <c:f>Sheet1!$F$3:$F$5</c:f>
              <c:numCache>
                <c:formatCode>General</c:formatCode>
                <c:ptCount val="3"/>
                <c:pt idx="0">
                  <c:v>31</c:v>
                </c:pt>
                <c:pt idx="1">
                  <c:v>56</c:v>
                </c:pt>
                <c:pt idx="2">
                  <c:v>101</c:v>
                </c:pt>
              </c:numCache>
            </c:numRef>
          </c:val>
          <c:smooth val="0"/>
        </c:ser>
        <c:ser>
          <c:idx val="0"/>
          <c:order val="2"/>
          <c:tx>
            <c:strRef>
              <c:f>Sheet1!$H$2</c:f>
              <c:strCache>
                <c:ptCount val="1"/>
                <c:pt idx="0">
                  <c:v>Issues Remaining </c:v>
                </c:pt>
              </c:strCache>
            </c:strRef>
          </c:tx>
          <c:spPr>
            <a:ln>
              <a:solidFill>
                <a:srgbClr val="E70803"/>
              </a:solidFill>
            </a:ln>
          </c:spPr>
          <c:marker>
            <c:spPr>
              <a:ln>
                <a:solidFill>
                  <a:srgbClr val="E70803"/>
                </a:solidFill>
              </a:ln>
            </c:spPr>
          </c:marker>
          <c:val>
            <c:numRef>
              <c:f>Sheet1!$H$3:$H$5</c:f>
              <c:numCache>
                <c:formatCode>General</c:formatCode>
                <c:ptCount val="3"/>
                <c:pt idx="0">
                  <c:v>3</c:v>
                </c:pt>
                <c:pt idx="1">
                  <c:v>11</c:v>
                </c:pt>
                <c:pt idx="2">
                  <c:v>37</c:v>
                </c:pt>
              </c:numCache>
            </c:numRef>
          </c:val>
          <c:smooth val="0"/>
        </c:ser>
        <c:dLbls>
          <c:showLegendKey val="0"/>
          <c:showVal val="0"/>
          <c:showCatName val="0"/>
          <c:showSerName val="0"/>
          <c:showPercent val="0"/>
          <c:showBubbleSize val="0"/>
        </c:dLbls>
        <c:marker val="1"/>
        <c:smooth val="0"/>
        <c:axId val="31857664"/>
        <c:axId val="31878528"/>
      </c:lineChart>
      <c:catAx>
        <c:axId val="31857664"/>
        <c:scaling>
          <c:orientation val="minMax"/>
        </c:scaling>
        <c:delete val="0"/>
        <c:axPos val="b"/>
        <c:majorTickMark val="out"/>
        <c:minorTickMark val="none"/>
        <c:tickLblPos val="nextTo"/>
        <c:crossAx val="31878528"/>
        <c:crosses val="autoZero"/>
        <c:auto val="1"/>
        <c:lblAlgn val="ctr"/>
        <c:lblOffset val="100"/>
        <c:noMultiLvlLbl val="0"/>
      </c:catAx>
      <c:valAx>
        <c:axId val="31878528"/>
        <c:scaling>
          <c:orientation val="minMax"/>
        </c:scaling>
        <c:delete val="0"/>
        <c:axPos val="l"/>
        <c:majorGridlines/>
        <c:numFmt formatCode="General" sourceLinked="1"/>
        <c:majorTickMark val="out"/>
        <c:minorTickMark val="none"/>
        <c:tickLblPos val="nextTo"/>
        <c:crossAx val="31857664"/>
        <c:crosses val="autoZero"/>
        <c:crossBetween val="between"/>
      </c:valAx>
    </c:plotArea>
    <c:legend>
      <c:legendPos val="r"/>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25FF63-301B-6547-A4D8-064F7D9EFBDA}"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30206A9E-59D8-E441-BE2F-CDADF7B98BD7}">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Elicit</a:t>
          </a:r>
          <a:endParaRPr lang="en-US" dirty="0"/>
        </a:p>
      </dgm:t>
    </dgm:pt>
    <dgm:pt modelId="{A4623C77-8FFA-B54B-A260-CF70A64D13AA}" type="parTrans" cxnId="{3D4C689A-02D5-514D-8D44-41C68C87AEF7}">
      <dgm:prSet/>
      <dgm:spPr/>
      <dgm:t>
        <a:bodyPr/>
        <a:lstStyle/>
        <a:p>
          <a:endParaRPr lang="en-US"/>
        </a:p>
      </dgm:t>
    </dgm:pt>
    <dgm:pt modelId="{C1DE5E88-9446-A746-8385-B180A46541FF}" type="sibTrans" cxnId="{3D4C689A-02D5-514D-8D44-41C68C87AEF7}">
      <dgm:prSet/>
      <dgm:spPr/>
      <dgm:t>
        <a:bodyPr/>
        <a:lstStyle/>
        <a:p>
          <a:endParaRPr lang="en-US"/>
        </a:p>
      </dgm:t>
    </dgm:pt>
    <dgm:pt modelId="{C23A1BBF-2AA5-7844-AC78-E3F06A0019E1}">
      <dgm:prSet phldrT="[Text]"/>
      <dgm:spPr/>
      <dgm:t>
        <a:bodyPr/>
        <a:lstStyle/>
        <a:p>
          <a:endParaRPr lang="en-US" dirty="0"/>
        </a:p>
      </dgm:t>
    </dgm:pt>
    <dgm:pt modelId="{6DCC39EF-60BB-4C49-9457-E7AF871BABB0}" type="parTrans" cxnId="{61719013-3F83-9841-B9C0-F1CB7993B6F4}">
      <dgm:prSet/>
      <dgm:spPr/>
      <dgm:t>
        <a:bodyPr/>
        <a:lstStyle/>
        <a:p>
          <a:endParaRPr lang="en-US"/>
        </a:p>
      </dgm:t>
    </dgm:pt>
    <dgm:pt modelId="{1DA271B1-CCD7-354B-B2F3-E344565C576A}" type="sibTrans" cxnId="{61719013-3F83-9841-B9C0-F1CB7993B6F4}">
      <dgm:prSet/>
      <dgm:spPr/>
      <dgm:t>
        <a:bodyPr/>
        <a:lstStyle/>
        <a:p>
          <a:endParaRPr lang="en-US"/>
        </a:p>
      </dgm:t>
    </dgm:pt>
    <dgm:pt modelId="{55EECA56-04A1-F548-B59F-438DC48CD794}">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Analyze</a:t>
          </a:r>
          <a:endParaRPr lang="en-US" dirty="0"/>
        </a:p>
      </dgm:t>
    </dgm:pt>
    <dgm:pt modelId="{276D6226-D4DE-1942-BE43-D071832E2828}" type="parTrans" cxnId="{BEA482B5-85A3-D64F-8291-15835DB0D45A}">
      <dgm:prSet/>
      <dgm:spPr/>
      <dgm:t>
        <a:bodyPr/>
        <a:lstStyle/>
        <a:p>
          <a:endParaRPr lang="en-US"/>
        </a:p>
      </dgm:t>
    </dgm:pt>
    <dgm:pt modelId="{CFDD0B35-9BAC-1844-AFDF-FF01335C3FC1}" type="sibTrans" cxnId="{BEA482B5-85A3-D64F-8291-15835DB0D45A}">
      <dgm:prSet/>
      <dgm:spPr/>
      <dgm:t>
        <a:bodyPr/>
        <a:lstStyle/>
        <a:p>
          <a:endParaRPr lang="en-US"/>
        </a:p>
      </dgm:t>
    </dgm:pt>
    <dgm:pt modelId="{DF33F2D1-8DD9-6141-84D5-FE9639390A53}">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Document</a:t>
          </a:r>
          <a:endParaRPr lang="en-US" dirty="0"/>
        </a:p>
      </dgm:t>
    </dgm:pt>
    <dgm:pt modelId="{36B1A0B8-D9A7-1A47-A929-83F07FF63CC8}" type="parTrans" cxnId="{D7420F3F-BCE9-BA43-8C01-D1B04623F3ED}">
      <dgm:prSet/>
      <dgm:spPr/>
      <dgm:t>
        <a:bodyPr/>
        <a:lstStyle/>
        <a:p>
          <a:endParaRPr lang="en-US"/>
        </a:p>
      </dgm:t>
    </dgm:pt>
    <dgm:pt modelId="{484F77DA-A4BB-794F-BDCA-BBB73DF3EE2A}" type="sibTrans" cxnId="{D7420F3F-BCE9-BA43-8C01-D1B04623F3ED}">
      <dgm:prSet/>
      <dgm:spPr/>
      <dgm:t>
        <a:bodyPr/>
        <a:lstStyle/>
        <a:p>
          <a:endParaRPr lang="en-US"/>
        </a:p>
      </dgm:t>
    </dgm:pt>
    <dgm:pt modelId="{242C2A9C-ED26-B742-9A25-4184E4EE1AF7}">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Verify</a:t>
          </a:r>
          <a:endParaRPr lang="en-US" dirty="0"/>
        </a:p>
      </dgm:t>
    </dgm:pt>
    <dgm:pt modelId="{3335C1C1-9ED4-0B4A-8F10-1675E8264A84}" type="parTrans" cxnId="{B9CE48EE-9F65-DA46-93FA-C3D86263AF65}">
      <dgm:prSet/>
      <dgm:spPr/>
      <dgm:t>
        <a:bodyPr/>
        <a:lstStyle/>
        <a:p>
          <a:endParaRPr lang="en-US"/>
        </a:p>
      </dgm:t>
    </dgm:pt>
    <dgm:pt modelId="{0B46668B-5D47-104C-B2B3-82148E578E3D}" type="sibTrans" cxnId="{B9CE48EE-9F65-DA46-93FA-C3D86263AF65}">
      <dgm:prSet/>
      <dgm:spPr/>
      <dgm:t>
        <a:bodyPr/>
        <a:lstStyle/>
        <a:p>
          <a:endParaRPr lang="en-US"/>
        </a:p>
      </dgm:t>
    </dgm:pt>
    <dgm:pt modelId="{56163368-95F6-9443-BA77-6D69A2252BE9}">
      <dgm:prSet phldrT="[Text]"/>
      <dgm:spPr/>
      <dgm:t>
        <a:bodyPr/>
        <a:lstStyle/>
        <a:p>
          <a:endParaRPr lang="en-US" dirty="0"/>
        </a:p>
      </dgm:t>
    </dgm:pt>
    <dgm:pt modelId="{C860FFD6-F047-4246-AF97-DB9267151EA0}" type="parTrans" cxnId="{9B90811E-BC92-F64D-8A47-05CEAF620CBF}">
      <dgm:prSet/>
      <dgm:spPr/>
      <dgm:t>
        <a:bodyPr/>
        <a:lstStyle/>
        <a:p>
          <a:endParaRPr lang="en-US"/>
        </a:p>
      </dgm:t>
    </dgm:pt>
    <dgm:pt modelId="{3C867F24-34D4-784C-A95D-730BD4C8DA48}" type="sibTrans" cxnId="{9B90811E-BC92-F64D-8A47-05CEAF620CBF}">
      <dgm:prSet/>
      <dgm:spPr/>
      <dgm:t>
        <a:bodyPr/>
        <a:lstStyle/>
        <a:p>
          <a:endParaRPr lang="en-US"/>
        </a:p>
      </dgm:t>
    </dgm:pt>
    <dgm:pt modelId="{9B8BA920-2B52-8E4F-AD75-7CF6446580FC}">
      <dgm:prSet phldrT="[Text]"/>
      <dgm:spPr/>
      <dgm:t>
        <a:bodyPr/>
        <a:lstStyle/>
        <a:p>
          <a:endParaRPr lang="en-US" dirty="0"/>
        </a:p>
      </dgm:t>
    </dgm:pt>
    <dgm:pt modelId="{0FF4FDD2-7318-0E46-A4A8-6BD194BC25AF}" type="parTrans" cxnId="{9C5B6EC2-5E68-6E4F-983B-390462CC3E27}">
      <dgm:prSet/>
      <dgm:spPr/>
      <dgm:t>
        <a:bodyPr/>
        <a:lstStyle/>
        <a:p>
          <a:endParaRPr lang="en-US"/>
        </a:p>
      </dgm:t>
    </dgm:pt>
    <dgm:pt modelId="{F11E9646-75CF-8342-A013-A9832D067507}" type="sibTrans" cxnId="{9C5B6EC2-5E68-6E4F-983B-390462CC3E27}">
      <dgm:prSet/>
      <dgm:spPr/>
      <dgm:t>
        <a:bodyPr/>
        <a:lstStyle/>
        <a:p>
          <a:endParaRPr lang="en-US"/>
        </a:p>
      </dgm:t>
    </dgm:pt>
    <dgm:pt modelId="{E1CCE141-0AD4-7C43-B668-DBC615F5A676}" type="pres">
      <dgm:prSet presAssocID="{9E25FF63-301B-6547-A4D8-064F7D9EFBDA}" presName="rootnode" presStyleCnt="0">
        <dgm:presLayoutVars>
          <dgm:chMax/>
          <dgm:chPref/>
          <dgm:dir/>
          <dgm:animLvl val="lvl"/>
        </dgm:presLayoutVars>
      </dgm:prSet>
      <dgm:spPr/>
      <dgm:t>
        <a:bodyPr/>
        <a:lstStyle/>
        <a:p>
          <a:endParaRPr lang="en-US"/>
        </a:p>
      </dgm:t>
    </dgm:pt>
    <dgm:pt modelId="{35BF4045-25C4-1442-8D6C-9AED7E4EFD99}" type="pres">
      <dgm:prSet presAssocID="{30206A9E-59D8-E441-BE2F-CDADF7B98BD7}" presName="composite" presStyleCnt="0"/>
      <dgm:spPr/>
    </dgm:pt>
    <dgm:pt modelId="{0D13EA93-3864-8B4A-A7E9-23853F77952B}" type="pres">
      <dgm:prSet presAssocID="{30206A9E-59D8-E441-BE2F-CDADF7B98BD7}" presName="bentUpArrow1" presStyleLbl="alignImgPlace1" presStyleIdx="0" presStyleCnt="3" custLinFactNeighborX="-69432">
        <dgm:style>
          <a:lnRef idx="1">
            <a:schemeClr val="accent6"/>
          </a:lnRef>
          <a:fillRef idx="2">
            <a:schemeClr val="accent6"/>
          </a:fillRef>
          <a:effectRef idx="1">
            <a:schemeClr val="accent6"/>
          </a:effectRef>
          <a:fontRef idx="minor">
            <a:schemeClr val="dk1"/>
          </a:fontRef>
        </dgm:style>
      </dgm:prSet>
      <dgm:spPr/>
      <dgm:t>
        <a:bodyPr/>
        <a:lstStyle/>
        <a:p>
          <a:endParaRPr lang="en-US"/>
        </a:p>
      </dgm:t>
    </dgm:pt>
    <dgm:pt modelId="{9AE296F7-D23D-4F42-85BB-AD914D56A8F1}" type="pres">
      <dgm:prSet presAssocID="{30206A9E-59D8-E441-BE2F-CDADF7B98BD7}" presName="ParentText" presStyleLbl="node1" presStyleIdx="0" presStyleCnt="4" custLinFactNeighborX="-69666" custLinFactNeighborY="6903">
        <dgm:presLayoutVars>
          <dgm:chMax val="1"/>
          <dgm:chPref val="1"/>
          <dgm:bulletEnabled val="1"/>
        </dgm:presLayoutVars>
      </dgm:prSet>
      <dgm:spPr/>
      <dgm:t>
        <a:bodyPr/>
        <a:lstStyle/>
        <a:p>
          <a:endParaRPr lang="en-US"/>
        </a:p>
      </dgm:t>
    </dgm:pt>
    <dgm:pt modelId="{56A43BDD-D6BA-3D4C-AEBB-BFA89302826C}" type="pres">
      <dgm:prSet presAssocID="{30206A9E-59D8-E441-BE2F-CDADF7B98BD7}" presName="ChildText" presStyleLbl="revTx" presStyleIdx="0" presStyleCnt="4" custLinFactNeighborX="-64561">
        <dgm:presLayoutVars>
          <dgm:chMax val="0"/>
          <dgm:chPref val="0"/>
          <dgm:bulletEnabled val="1"/>
        </dgm:presLayoutVars>
      </dgm:prSet>
      <dgm:spPr/>
      <dgm:t>
        <a:bodyPr/>
        <a:lstStyle/>
        <a:p>
          <a:endParaRPr lang="en-US"/>
        </a:p>
      </dgm:t>
    </dgm:pt>
    <dgm:pt modelId="{08F980E2-D818-A44E-8BA2-DB299AABA32A}" type="pres">
      <dgm:prSet presAssocID="{C1DE5E88-9446-A746-8385-B180A46541FF}" presName="sibTrans" presStyleCnt="0"/>
      <dgm:spPr/>
    </dgm:pt>
    <dgm:pt modelId="{6E6CD6FD-6280-1245-B08F-C3A9B5B43C36}" type="pres">
      <dgm:prSet presAssocID="{55EECA56-04A1-F548-B59F-438DC48CD794}" presName="composite" presStyleCnt="0"/>
      <dgm:spPr/>
    </dgm:pt>
    <dgm:pt modelId="{E2F59A9F-8858-C34A-BEC7-0182BBF23228}" type="pres">
      <dgm:prSet presAssocID="{55EECA56-04A1-F548-B59F-438DC48CD794}" presName="bentUpArrow1" presStyleLbl="alignImgPlace1" presStyleIdx="1" presStyleCnt="3" custLinFactNeighborX="-69432">
        <dgm:style>
          <a:lnRef idx="1">
            <a:schemeClr val="accent6"/>
          </a:lnRef>
          <a:fillRef idx="2">
            <a:schemeClr val="accent6"/>
          </a:fillRef>
          <a:effectRef idx="1">
            <a:schemeClr val="accent6"/>
          </a:effectRef>
          <a:fontRef idx="minor">
            <a:schemeClr val="dk1"/>
          </a:fontRef>
        </dgm:style>
      </dgm:prSet>
      <dgm:spPr/>
      <dgm:t>
        <a:bodyPr/>
        <a:lstStyle/>
        <a:p>
          <a:endParaRPr lang="en-US"/>
        </a:p>
      </dgm:t>
    </dgm:pt>
    <dgm:pt modelId="{41070F85-119A-7D46-9137-9153988A77B7}" type="pres">
      <dgm:prSet presAssocID="{55EECA56-04A1-F548-B59F-438DC48CD794}" presName="ParentText" presStyleLbl="node1" presStyleIdx="1" presStyleCnt="4" custLinFactNeighborX="-46956">
        <dgm:presLayoutVars>
          <dgm:chMax val="1"/>
          <dgm:chPref val="1"/>
          <dgm:bulletEnabled val="1"/>
        </dgm:presLayoutVars>
      </dgm:prSet>
      <dgm:spPr/>
      <dgm:t>
        <a:bodyPr/>
        <a:lstStyle/>
        <a:p>
          <a:endParaRPr lang="en-US"/>
        </a:p>
      </dgm:t>
    </dgm:pt>
    <dgm:pt modelId="{AE5A0C35-4BA2-264A-8365-91D806D20BC3}" type="pres">
      <dgm:prSet presAssocID="{55EECA56-04A1-F548-B59F-438DC48CD794}" presName="ChildText" presStyleLbl="revTx" presStyleIdx="1" presStyleCnt="4" custLinFactNeighborX="-64561">
        <dgm:presLayoutVars>
          <dgm:chMax val="0"/>
          <dgm:chPref val="0"/>
          <dgm:bulletEnabled val="1"/>
        </dgm:presLayoutVars>
      </dgm:prSet>
      <dgm:spPr/>
      <dgm:t>
        <a:bodyPr/>
        <a:lstStyle/>
        <a:p>
          <a:endParaRPr lang="en-US"/>
        </a:p>
      </dgm:t>
    </dgm:pt>
    <dgm:pt modelId="{688491AB-24BC-254E-AD2E-E7034218592F}" type="pres">
      <dgm:prSet presAssocID="{CFDD0B35-9BAC-1844-AFDF-FF01335C3FC1}" presName="sibTrans" presStyleCnt="0"/>
      <dgm:spPr/>
    </dgm:pt>
    <dgm:pt modelId="{E4378BE8-4F54-694D-8486-17E2EF8C17AC}" type="pres">
      <dgm:prSet presAssocID="{DF33F2D1-8DD9-6141-84D5-FE9639390A53}" presName="composite" presStyleCnt="0"/>
      <dgm:spPr/>
    </dgm:pt>
    <dgm:pt modelId="{712EFE8C-B926-9B47-BFA8-E01016100C37}" type="pres">
      <dgm:prSet presAssocID="{DF33F2D1-8DD9-6141-84D5-FE9639390A53}" presName="bentUpArrow1" presStyleLbl="alignImgPlace1" presStyleIdx="2" presStyleCnt="3" custLinFactNeighborX="-69432">
        <dgm:style>
          <a:lnRef idx="1">
            <a:schemeClr val="accent6"/>
          </a:lnRef>
          <a:fillRef idx="2">
            <a:schemeClr val="accent6"/>
          </a:fillRef>
          <a:effectRef idx="1">
            <a:schemeClr val="accent6"/>
          </a:effectRef>
          <a:fontRef idx="minor">
            <a:schemeClr val="dk1"/>
          </a:fontRef>
        </dgm:style>
      </dgm:prSet>
      <dgm:spPr/>
      <dgm:t>
        <a:bodyPr/>
        <a:lstStyle/>
        <a:p>
          <a:endParaRPr lang="en-US"/>
        </a:p>
      </dgm:t>
    </dgm:pt>
    <dgm:pt modelId="{8F76B6D5-E1C7-3B4F-9431-47E5309B9AB7}" type="pres">
      <dgm:prSet presAssocID="{DF33F2D1-8DD9-6141-84D5-FE9639390A53}" presName="ParentText" presStyleLbl="node1" presStyleIdx="2" presStyleCnt="4" custLinFactNeighborX="-46956">
        <dgm:presLayoutVars>
          <dgm:chMax val="1"/>
          <dgm:chPref val="1"/>
          <dgm:bulletEnabled val="1"/>
        </dgm:presLayoutVars>
      </dgm:prSet>
      <dgm:spPr/>
      <dgm:t>
        <a:bodyPr/>
        <a:lstStyle/>
        <a:p>
          <a:endParaRPr lang="en-US"/>
        </a:p>
      </dgm:t>
    </dgm:pt>
    <dgm:pt modelId="{D8831A77-18C4-AD49-BF37-5938797CEA7B}" type="pres">
      <dgm:prSet presAssocID="{DF33F2D1-8DD9-6141-84D5-FE9639390A53}" presName="ChildText" presStyleLbl="revTx" presStyleIdx="2" presStyleCnt="4" custLinFactNeighborX="-64561">
        <dgm:presLayoutVars>
          <dgm:chMax val="0"/>
          <dgm:chPref val="0"/>
          <dgm:bulletEnabled val="1"/>
        </dgm:presLayoutVars>
      </dgm:prSet>
      <dgm:spPr/>
      <dgm:t>
        <a:bodyPr/>
        <a:lstStyle/>
        <a:p>
          <a:endParaRPr lang="en-US"/>
        </a:p>
      </dgm:t>
    </dgm:pt>
    <dgm:pt modelId="{C19001CF-E13C-334E-B207-EDDB647C6C95}" type="pres">
      <dgm:prSet presAssocID="{484F77DA-A4BB-794F-BDCA-BBB73DF3EE2A}" presName="sibTrans" presStyleCnt="0"/>
      <dgm:spPr/>
    </dgm:pt>
    <dgm:pt modelId="{651A8C13-9EC4-684D-9504-D5378CD6291D}" type="pres">
      <dgm:prSet presAssocID="{242C2A9C-ED26-B742-9A25-4184E4EE1AF7}" presName="composite" presStyleCnt="0"/>
      <dgm:spPr/>
    </dgm:pt>
    <dgm:pt modelId="{342E038E-440B-7143-979C-D316607780DD}" type="pres">
      <dgm:prSet presAssocID="{242C2A9C-ED26-B742-9A25-4184E4EE1AF7}" presName="ParentText" presStyleLbl="node1" presStyleIdx="3" presStyleCnt="4" custLinFactNeighborX="-46956">
        <dgm:presLayoutVars>
          <dgm:chMax val="1"/>
          <dgm:chPref val="1"/>
          <dgm:bulletEnabled val="1"/>
        </dgm:presLayoutVars>
      </dgm:prSet>
      <dgm:spPr/>
      <dgm:t>
        <a:bodyPr/>
        <a:lstStyle/>
        <a:p>
          <a:endParaRPr lang="en-US"/>
        </a:p>
      </dgm:t>
    </dgm:pt>
    <dgm:pt modelId="{476A39DB-EA63-FA4B-864B-BB4A94ECA68B}" type="pres">
      <dgm:prSet presAssocID="{242C2A9C-ED26-B742-9A25-4184E4EE1AF7}" presName="FinalChildText" presStyleLbl="revTx" presStyleIdx="3" presStyleCnt="4" custLinFactNeighborX="-64561">
        <dgm:presLayoutVars>
          <dgm:chMax val="0"/>
          <dgm:chPref val="0"/>
          <dgm:bulletEnabled val="1"/>
        </dgm:presLayoutVars>
      </dgm:prSet>
      <dgm:spPr/>
      <dgm:t>
        <a:bodyPr/>
        <a:lstStyle/>
        <a:p>
          <a:endParaRPr lang="en-US"/>
        </a:p>
      </dgm:t>
    </dgm:pt>
  </dgm:ptLst>
  <dgm:cxnLst>
    <dgm:cxn modelId="{BEA482B5-85A3-D64F-8291-15835DB0D45A}" srcId="{9E25FF63-301B-6547-A4D8-064F7D9EFBDA}" destId="{55EECA56-04A1-F548-B59F-438DC48CD794}" srcOrd="1" destOrd="0" parTransId="{276D6226-D4DE-1942-BE43-D071832E2828}" sibTransId="{CFDD0B35-9BAC-1844-AFDF-FF01335C3FC1}"/>
    <dgm:cxn modelId="{21A70904-7BAB-8C4A-A43B-DEEE2AB62CFB}" type="presOf" srcId="{55EECA56-04A1-F548-B59F-438DC48CD794}" destId="{41070F85-119A-7D46-9137-9153988A77B7}" srcOrd="0" destOrd="0" presId="urn:microsoft.com/office/officeart/2005/8/layout/StepDownProcess"/>
    <dgm:cxn modelId="{9F388199-23AA-094F-A6C2-2D5A9ADFDBED}" type="presOf" srcId="{9B8BA920-2B52-8E4F-AD75-7CF6446580FC}" destId="{D8831A77-18C4-AD49-BF37-5938797CEA7B}" srcOrd="0" destOrd="0" presId="urn:microsoft.com/office/officeart/2005/8/layout/StepDownProcess"/>
    <dgm:cxn modelId="{61719013-3F83-9841-B9C0-F1CB7993B6F4}" srcId="{30206A9E-59D8-E441-BE2F-CDADF7B98BD7}" destId="{C23A1BBF-2AA5-7844-AC78-E3F06A0019E1}" srcOrd="0" destOrd="0" parTransId="{6DCC39EF-60BB-4C49-9457-E7AF871BABB0}" sibTransId="{1DA271B1-CCD7-354B-B2F3-E344565C576A}"/>
    <dgm:cxn modelId="{9B90811E-BC92-F64D-8A47-05CEAF620CBF}" srcId="{242C2A9C-ED26-B742-9A25-4184E4EE1AF7}" destId="{56163368-95F6-9443-BA77-6D69A2252BE9}" srcOrd="0" destOrd="0" parTransId="{C860FFD6-F047-4246-AF97-DB9267151EA0}" sibTransId="{3C867F24-34D4-784C-A95D-730BD4C8DA48}"/>
    <dgm:cxn modelId="{D7946C9D-022B-6C46-9389-149D06558736}" type="presOf" srcId="{242C2A9C-ED26-B742-9A25-4184E4EE1AF7}" destId="{342E038E-440B-7143-979C-D316607780DD}" srcOrd="0" destOrd="0" presId="urn:microsoft.com/office/officeart/2005/8/layout/StepDownProcess"/>
    <dgm:cxn modelId="{3D4C689A-02D5-514D-8D44-41C68C87AEF7}" srcId="{9E25FF63-301B-6547-A4D8-064F7D9EFBDA}" destId="{30206A9E-59D8-E441-BE2F-CDADF7B98BD7}" srcOrd="0" destOrd="0" parTransId="{A4623C77-8FFA-B54B-A260-CF70A64D13AA}" sibTransId="{C1DE5E88-9446-A746-8385-B180A46541FF}"/>
    <dgm:cxn modelId="{4C278763-8739-6743-9E9C-2FFA8BDF5258}" type="presOf" srcId="{9E25FF63-301B-6547-A4D8-064F7D9EFBDA}" destId="{E1CCE141-0AD4-7C43-B668-DBC615F5A676}" srcOrd="0" destOrd="0" presId="urn:microsoft.com/office/officeart/2005/8/layout/StepDownProcess"/>
    <dgm:cxn modelId="{B55E5CA1-5959-0744-B649-898D1FFB411B}" type="presOf" srcId="{56163368-95F6-9443-BA77-6D69A2252BE9}" destId="{476A39DB-EA63-FA4B-864B-BB4A94ECA68B}" srcOrd="0" destOrd="0" presId="urn:microsoft.com/office/officeart/2005/8/layout/StepDownProcess"/>
    <dgm:cxn modelId="{17EC0B11-457F-DF41-BA76-857A01FABD57}" type="presOf" srcId="{30206A9E-59D8-E441-BE2F-CDADF7B98BD7}" destId="{9AE296F7-D23D-4F42-85BB-AD914D56A8F1}" srcOrd="0" destOrd="0" presId="urn:microsoft.com/office/officeart/2005/8/layout/StepDownProcess"/>
    <dgm:cxn modelId="{6B463573-97B3-9646-83BD-D532811D7505}" type="presOf" srcId="{C23A1BBF-2AA5-7844-AC78-E3F06A0019E1}" destId="{56A43BDD-D6BA-3D4C-AEBB-BFA89302826C}" srcOrd="0" destOrd="0" presId="urn:microsoft.com/office/officeart/2005/8/layout/StepDownProcess"/>
    <dgm:cxn modelId="{9C5B6EC2-5E68-6E4F-983B-390462CC3E27}" srcId="{DF33F2D1-8DD9-6141-84D5-FE9639390A53}" destId="{9B8BA920-2B52-8E4F-AD75-7CF6446580FC}" srcOrd="0" destOrd="0" parTransId="{0FF4FDD2-7318-0E46-A4A8-6BD194BC25AF}" sibTransId="{F11E9646-75CF-8342-A013-A9832D067507}"/>
    <dgm:cxn modelId="{69F84DD4-EFEF-FF48-AAD4-4CD6C6A78774}" type="presOf" srcId="{DF33F2D1-8DD9-6141-84D5-FE9639390A53}" destId="{8F76B6D5-E1C7-3B4F-9431-47E5309B9AB7}" srcOrd="0" destOrd="0" presId="urn:microsoft.com/office/officeart/2005/8/layout/StepDownProcess"/>
    <dgm:cxn modelId="{D7420F3F-BCE9-BA43-8C01-D1B04623F3ED}" srcId="{9E25FF63-301B-6547-A4D8-064F7D9EFBDA}" destId="{DF33F2D1-8DD9-6141-84D5-FE9639390A53}" srcOrd="2" destOrd="0" parTransId="{36B1A0B8-D9A7-1A47-A929-83F07FF63CC8}" sibTransId="{484F77DA-A4BB-794F-BDCA-BBB73DF3EE2A}"/>
    <dgm:cxn modelId="{B9CE48EE-9F65-DA46-93FA-C3D86263AF65}" srcId="{9E25FF63-301B-6547-A4D8-064F7D9EFBDA}" destId="{242C2A9C-ED26-B742-9A25-4184E4EE1AF7}" srcOrd="3" destOrd="0" parTransId="{3335C1C1-9ED4-0B4A-8F10-1675E8264A84}" sibTransId="{0B46668B-5D47-104C-B2B3-82148E578E3D}"/>
    <dgm:cxn modelId="{7886DC0F-2227-DA4A-8ABE-876D80DC2B5E}" type="presParOf" srcId="{E1CCE141-0AD4-7C43-B668-DBC615F5A676}" destId="{35BF4045-25C4-1442-8D6C-9AED7E4EFD99}" srcOrd="0" destOrd="0" presId="urn:microsoft.com/office/officeart/2005/8/layout/StepDownProcess"/>
    <dgm:cxn modelId="{85890A22-B114-0B46-B8CA-2BA1981314A5}" type="presParOf" srcId="{35BF4045-25C4-1442-8D6C-9AED7E4EFD99}" destId="{0D13EA93-3864-8B4A-A7E9-23853F77952B}" srcOrd="0" destOrd="0" presId="urn:microsoft.com/office/officeart/2005/8/layout/StepDownProcess"/>
    <dgm:cxn modelId="{5D641113-5E3C-5648-A8EF-3046AD989413}" type="presParOf" srcId="{35BF4045-25C4-1442-8D6C-9AED7E4EFD99}" destId="{9AE296F7-D23D-4F42-85BB-AD914D56A8F1}" srcOrd="1" destOrd="0" presId="urn:microsoft.com/office/officeart/2005/8/layout/StepDownProcess"/>
    <dgm:cxn modelId="{B29BD776-0D1B-2E4E-8322-3E4998B032A9}" type="presParOf" srcId="{35BF4045-25C4-1442-8D6C-9AED7E4EFD99}" destId="{56A43BDD-D6BA-3D4C-AEBB-BFA89302826C}" srcOrd="2" destOrd="0" presId="urn:microsoft.com/office/officeart/2005/8/layout/StepDownProcess"/>
    <dgm:cxn modelId="{26AB47D8-4784-2645-A51A-0C0DC3E29AE7}" type="presParOf" srcId="{E1CCE141-0AD4-7C43-B668-DBC615F5A676}" destId="{08F980E2-D818-A44E-8BA2-DB299AABA32A}" srcOrd="1" destOrd="0" presId="urn:microsoft.com/office/officeart/2005/8/layout/StepDownProcess"/>
    <dgm:cxn modelId="{63131BD1-3723-3E48-816E-F9231629E385}" type="presParOf" srcId="{E1CCE141-0AD4-7C43-B668-DBC615F5A676}" destId="{6E6CD6FD-6280-1245-B08F-C3A9B5B43C36}" srcOrd="2" destOrd="0" presId="urn:microsoft.com/office/officeart/2005/8/layout/StepDownProcess"/>
    <dgm:cxn modelId="{51F56570-6DD9-4E4E-9F52-E17B6926E032}" type="presParOf" srcId="{6E6CD6FD-6280-1245-B08F-C3A9B5B43C36}" destId="{E2F59A9F-8858-C34A-BEC7-0182BBF23228}" srcOrd="0" destOrd="0" presId="urn:microsoft.com/office/officeart/2005/8/layout/StepDownProcess"/>
    <dgm:cxn modelId="{9C6A469F-6BEB-4C48-8B52-22C7EF0EAEF5}" type="presParOf" srcId="{6E6CD6FD-6280-1245-B08F-C3A9B5B43C36}" destId="{41070F85-119A-7D46-9137-9153988A77B7}" srcOrd="1" destOrd="0" presId="urn:microsoft.com/office/officeart/2005/8/layout/StepDownProcess"/>
    <dgm:cxn modelId="{ECE844AB-1438-3D40-B114-9C8DB16CC84D}" type="presParOf" srcId="{6E6CD6FD-6280-1245-B08F-C3A9B5B43C36}" destId="{AE5A0C35-4BA2-264A-8365-91D806D20BC3}" srcOrd="2" destOrd="0" presId="urn:microsoft.com/office/officeart/2005/8/layout/StepDownProcess"/>
    <dgm:cxn modelId="{73D8BF44-9B1E-A74E-BC34-16D1B4949057}" type="presParOf" srcId="{E1CCE141-0AD4-7C43-B668-DBC615F5A676}" destId="{688491AB-24BC-254E-AD2E-E7034218592F}" srcOrd="3" destOrd="0" presId="urn:microsoft.com/office/officeart/2005/8/layout/StepDownProcess"/>
    <dgm:cxn modelId="{5F5D4234-286D-D849-BE54-B5E43BA1CD94}" type="presParOf" srcId="{E1CCE141-0AD4-7C43-B668-DBC615F5A676}" destId="{E4378BE8-4F54-694D-8486-17E2EF8C17AC}" srcOrd="4" destOrd="0" presId="urn:microsoft.com/office/officeart/2005/8/layout/StepDownProcess"/>
    <dgm:cxn modelId="{00A78731-11A5-9C47-82CD-4BFDAA882B65}" type="presParOf" srcId="{E4378BE8-4F54-694D-8486-17E2EF8C17AC}" destId="{712EFE8C-B926-9B47-BFA8-E01016100C37}" srcOrd="0" destOrd="0" presId="urn:microsoft.com/office/officeart/2005/8/layout/StepDownProcess"/>
    <dgm:cxn modelId="{190B2A17-180B-904F-AAB0-15CDB4519486}" type="presParOf" srcId="{E4378BE8-4F54-694D-8486-17E2EF8C17AC}" destId="{8F76B6D5-E1C7-3B4F-9431-47E5309B9AB7}" srcOrd="1" destOrd="0" presId="urn:microsoft.com/office/officeart/2005/8/layout/StepDownProcess"/>
    <dgm:cxn modelId="{0A48FF5F-206E-9642-AF20-AD2FC47703CB}" type="presParOf" srcId="{E4378BE8-4F54-694D-8486-17E2EF8C17AC}" destId="{D8831A77-18C4-AD49-BF37-5938797CEA7B}" srcOrd="2" destOrd="0" presId="urn:microsoft.com/office/officeart/2005/8/layout/StepDownProcess"/>
    <dgm:cxn modelId="{410D1BFC-4116-754D-9823-93CFA36A1300}" type="presParOf" srcId="{E1CCE141-0AD4-7C43-B668-DBC615F5A676}" destId="{C19001CF-E13C-334E-B207-EDDB647C6C95}" srcOrd="5" destOrd="0" presId="urn:microsoft.com/office/officeart/2005/8/layout/StepDownProcess"/>
    <dgm:cxn modelId="{727D50D5-318F-864A-98D4-7C6A518D400A}" type="presParOf" srcId="{E1CCE141-0AD4-7C43-B668-DBC615F5A676}" destId="{651A8C13-9EC4-684D-9504-D5378CD6291D}" srcOrd="6" destOrd="0" presId="urn:microsoft.com/office/officeart/2005/8/layout/StepDownProcess"/>
    <dgm:cxn modelId="{89654FE8-E638-2E4F-84ED-83BEE3F09961}" type="presParOf" srcId="{651A8C13-9EC4-684D-9504-D5378CD6291D}" destId="{342E038E-440B-7143-979C-D316607780DD}" srcOrd="0" destOrd="0" presId="urn:microsoft.com/office/officeart/2005/8/layout/StepDownProcess"/>
    <dgm:cxn modelId="{E39F5B6A-92C9-FD4F-9183-408B020FABFF}" type="presParOf" srcId="{651A8C13-9EC4-684D-9504-D5378CD6291D}" destId="{476A39DB-EA63-FA4B-864B-BB4A94ECA68B}"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FCF832-90E5-2842-9FC1-3C45A8D18695}" type="doc">
      <dgm:prSet loTypeId="urn:microsoft.com/office/officeart/2005/8/layout/cycle3" loCatId="" qsTypeId="urn:microsoft.com/office/officeart/2005/8/quickstyle/simple4" qsCatId="simple" csTypeId="urn:microsoft.com/office/officeart/2005/8/colors/colorful4" csCatId="colorful" phldr="1"/>
      <dgm:spPr/>
      <dgm:t>
        <a:bodyPr/>
        <a:lstStyle/>
        <a:p>
          <a:endParaRPr lang="en-US"/>
        </a:p>
      </dgm:t>
    </dgm:pt>
    <dgm:pt modelId="{E895C17B-4A5B-BF43-961D-866B2191930A}">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Design</a:t>
          </a:r>
          <a:endParaRPr lang="en-US" dirty="0"/>
        </a:p>
      </dgm:t>
    </dgm:pt>
    <dgm:pt modelId="{4C6595BD-B2A5-1541-B05D-82EEE82F629E}" type="parTrans" cxnId="{A1B8FEAB-B400-D743-9EF5-B589FA542090}">
      <dgm:prSet/>
      <dgm:spPr/>
      <dgm:t>
        <a:bodyPr/>
        <a:lstStyle/>
        <a:p>
          <a:endParaRPr lang="en-US"/>
        </a:p>
      </dgm:t>
    </dgm:pt>
    <dgm:pt modelId="{C01BA4C5-8524-F142-A725-9C7B8E6C1B3B}" type="sibTrans" cxnId="{A1B8FEAB-B400-D743-9EF5-B589FA542090}">
      <dgm:prSet>
        <dgm:style>
          <a:lnRef idx="1">
            <a:schemeClr val="accent2"/>
          </a:lnRef>
          <a:fillRef idx="2">
            <a:schemeClr val="accent2"/>
          </a:fillRef>
          <a:effectRef idx="1">
            <a:schemeClr val="accent2"/>
          </a:effectRef>
          <a:fontRef idx="minor">
            <a:schemeClr val="dk1"/>
          </a:fontRef>
        </dgm:style>
      </dgm:prSet>
      <dgm:spPr/>
      <dgm:t>
        <a:bodyPr/>
        <a:lstStyle/>
        <a:p>
          <a:endParaRPr lang="en-US">
            <a:latin typeface="Calibri"/>
            <a:cs typeface="Calibri"/>
          </a:endParaRPr>
        </a:p>
      </dgm:t>
    </dgm:pt>
    <dgm:pt modelId="{884A7FF1-EC34-074A-AB32-09859FCA180B}">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Peer Review</a:t>
          </a:r>
          <a:endParaRPr lang="en-US" dirty="0"/>
        </a:p>
      </dgm:t>
    </dgm:pt>
    <dgm:pt modelId="{4D595B31-14D4-9B4A-B1E7-27C24671DA6B}" type="parTrans" cxnId="{D1AA2AE9-43EE-3B40-A891-5FCFCE6A43E9}">
      <dgm:prSet/>
      <dgm:spPr/>
      <dgm:t>
        <a:bodyPr/>
        <a:lstStyle/>
        <a:p>
          <a:endParaRPr lang="en-US"/>
        </a:p>
      </dgm:t>
    </dgm:pt>
    <dgm:pt modelId="{45B7F6AA-5B40-434D-9973-1376C3F58FFB}" type="sibTrans" cxnId="{D1AA2AE9-43EE-3B40-A891-5FCFCE6A43E9}">
      <dgm:prSet/>
      <dgm:spPr/>
      <dgm:t>
        <a:bodyPr/>
        <a:lstStyle/>
        <a:p>
          <a:endParaRPr lang="en-US"/>
        </a:p>
      </dgm:t>
    </dgm:pt>
    <dgm:pt modelId="{87E42C65-D0F2-6447-B742-5AB7A98E70BB}">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Client Feedback</a:t>
          </a:r>
          <a:endParaRPr lang="en-US" dirty="0"/>
        </a:p>
      </dgm:t>
    </dgm:pt>
    <dgm:pt modelId="{3400D8A2-1B40-484F-81A9-8AB149AD0EE8}" type="parTrans" cxnId="{E984CEC3-7F8B-2748-9BBE-58633C43FE76}">
      <dgm:prSet/>
      <dgm:spPr/>
      <dgm:t>
        <a:bodyPr/>
        <a:lstStyle/>
        <a:p>
          <a:endParaRPr lang="en-US"/>
        </a:p>
      </dgm:t>
    </dgm:pt>
    <dgm:pt modelId="{EF464E52-543C-D744-B519-B8C1B546E1F1}" type="sibTrans" cxnId="{E984CEC3-7F8B-2748-9BBE-58633C43FE76}">
      <dgm:prSet/>
      <dgm:spPr/>
      <dgm:t>
        <a:bodyPr/>
        <a:lstStyle/>
        <a:p>
          <a:endParaRPr lang="en-US"/>
        </a:p>
      </dgm:t>
    </dgm:pt>
    <dgm:pt modelId="{D8F98802-9271-6D4A-83E2-6950DC3A0DC5}">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ADEW*</a:t>
          </a:r>
          <a:endParaRPr lang="en-US" dirty="0"/>
        </a:p>
      </dgm:t>
    </dgm:pt>
    <dgm:pt modelId="{F42883DE-2431-7A49-9440-B7DAB52F1EAF}" type="parTrans" cxnId="{02923157-E7C5-9547-8333-C36D76D1EE03}">
      <dgm:prSet/>
      <dgm:spPr/>
      <dgm:t>
        <a:bodyPr/>
        <a:lstStyle/>
        <a:p>
          <a:endParaRPr lang="en-US"/>
        </a:p>
      </dgm:t>
    </dgm:pt>
    <dgm:pt modelId="{2622D00B-4C81-8F41-ABF7-EA110E302718}" type="sibTrans" cxnId="{02923157-E7C5-9547-8333-C36D76D1EE03}">
      <dgm:prSet/>
      <dgm:spPr/>
      <dgm:t>
        <a:bodyPr/>
        <a:lstStyle/>
        <a:p>
          <a:endParaRPr lang="en-US"/>
        </a:p>
      </dgm:t>
    </dgm:pt>
    <dgm:pt modelId="{DD9557C5-25DF-3F49-8D1B-250704144B6A}">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Documentation</a:t>
          </a:r>
        </a:p>
        <a:p>
          <a:r>
            <a:rPr lang="en-US" dirty="0" smtClean="0"/>
            <a:t>and</a:t>
          </a:r>
        </a:p>
        <a:p>
          <a:r>
            <a:rPr lang="en-US" dirty="0" smtClean="0"/>
            <a:t>Issue Analysis</a:t>
          </a:r>
          <a:endParaRPr lang="en-US" dirty="0"/>
        </a:p>
      </dgm:t>
    </dgm:pt>
    <dgm:pt modelId="{A9400BF7-E23A-0C47-BBA1-1DAADEADECE7}" type="parTrans" cxnId="{8E75FEF1-CBA9-D341-8318-3D1C06079930}">
      <dgm:prSet/>
      <dgm:spPr/>
      <dgm:t>
        <a:bodyPr/>
        <a:lstStyle/>
        <a:p>
          <a:endParaRPr lang="en-US"/>
        </a:p>
      </dgm:t>
    </dgm:pt>
    <dgm:pt modelId="{7DDFDFDD-0D71-5B4B-BFA5-E12CAF1CC226}" type="sibTrans" cxnId="{8E75FEF1-CBA9-D341-8318-3D1C06079930}">
      <dgm:prSet/>
      <dgm:spPr/>
      <dgm:t>
        <a:bodyPr/>
        <a:lstStyle/>
        <a:p>
          <a:endParaRPr lang="en-US"/>
        </a:p>
      </dgm:t>
    </dgm:pt>
    <dgm:pt modelId="{05AECBB6-CB07-EE4B-B1B7-7D60CF17DB91}" type="pres">
      <dgm:prSet presAssocID="{A3FCF832-90E5-2842-9FC1-3C45A8D18695}" presName="Name0" presStyleCnt="0">
        <dgm:presLayoutVars>
          <dgm:dir/>
          <dgm:resizeHandles val="exact"/>
        </dgm:presLayoutVars>
      </dgm:prSet>
      <dgm:spPr/>
      <dgm:t>
        <a:bodyPr/>
        <a:lstStyle/>
        <a:p>
          <a:endParaRPr lang="en-US"/>
        </a:p>
      </dgm:t>
    </dgm:pt>
    <dgm:pt modelId="{6705061D-A7FB-D441-8AF1-B673519848B4}" type="pres">
      <dgm:prSet presAssocID="{A3FCF832-90E5-2842-9FC1-3C45A8D18695}" presName="cycle" presStyleCnt="0"/>
      <dgm:spPr/>
    </dgm:pt>
    <dgm:pt modelId="{0DC7ACB1-09F5-DC4F-A8BD-436F12EA1F47}" type="pres">
      <dgm:prSet presAssocID="{E895C17B-4A5B-BF43-961D-866B2191930A}" presName="nodeFirstNode" presStyleLbl="node1" presStyleIdx="0" presStyleCnt="5" custScaleX="78715" custScaleY="70296">
        <dgm:presLayoutVars>
          <dgm:bulletEnabled val="1"/>
        </dgm:presLayoutVars>
      </dgm:prSet>
      <dgm:spPr/>
      <dgm:t>
        <a:bodyPr/>
        <a:lstStyle/>
        <a:p>
          <a:endParaRPr lang="en-US"/>
        </a:p>
      </dgm:t>
    </dgm:pt>
    <dgm:pt modelId="{667051AE-1EA9-9F47-9438-DC70BDDA4E49}" type="pres">
      <dgm:prSet presAssocID="{C01BA4C5-8524-F142-A725-9C7B8E6C1B3B}" presName="sibTransFirstNode" presStyleLbl="bgShp" presStyleIdx="0" presStyleCnt="1"/>
      <dgm:spPr/>
      <dgm:t>
        <a:bodyPr/>
        <a:lstStyle/>
        <a:p>
          <a:endParaRPr lang="en-US"/>
        </a:p>
      </dgm:t>
    </dgm:pt>
    <dgm:pt modelId="{B29E6B8C-689D-5240-AF9E-15D424428BC2}" type="pres">
      <dgm:prSet presAssocID="{884A7FF1-EC34-074A-AB32-09859FCA180B}" presName="nodeFollowingNodes" presStyleLbl="node1" presStyleIdx="1" presStyleCnt="5" custScaleX="74271" custScaleY="74271">
        <dgm:presLayoutVars>
          <dgm:bulletEnabled val="1"/>
        </dgm:presLayoutVars>
      </dgm:prSet>
      <dgm:spPr/>
      <dgm:t>
        <a:bodyPr/>
        <a:lstStyle/>
        <a:p>
          <a:endParaRPr lang="en-US"/>
        </a:p>
      </dgm:t>
    </dgm:pt>
    <dgm:pt modelId="{9F8F0BFE-6D48-D844-A618-FCEDD91107C1}" type="pres">
      <dgm:prSet presAssocID="{87E42C65-D0F2-6447-B742-5AB7A98E70BB}" presName="nodeFollowingNodes" presStyleLbl="node1" presStyleIdx="2" presStyleCnt="5" custScaleX="71678" custScaleY="71678" custRadScaleRad="98078" custRadScaleInc="-61144">
        <dgm:presLayoutVars>
          <dgm:bulletEnabled val="1"/>
        </dgm:presLayoutVars>
      </dgm:prSet>
      <dgm:spPr/>
      <dgm:t>
        <a:bodyPr/>
        <a:lstStyle/>
        <a:p>
          <a:endParaRPr lang="en-US"/>
        </a:p>
      </dgm:t>
    </dgm:pt>
    <dgm:pt modelId="{6C39B8A6-EA0E-9949-A754-6170C2D11F26}" type="pres">
      <dgm:prSet presAssocID="{D8F98802-9271-6D4A-83E2-6950DC3A0DC5}" presName="nodeFollowingNodes" presStyleLbl="node1" presStyleIdx="3" presStyleCnt="5" custScaleX="75064" custScaleY="68576" custRadScaleRad="90124" custRadScaleInc="-65835">
        <dgm:presLayoutVars>
          <dgm:bulletEnabled val="1"/>
        </dgm:presLayoutVars>
      </dgm:prSet>
      <dgm:spPr/>
      <dgm:t>
        <a:bodyPr/>
        <a:lstStyle/>
        <a:p>
          <a:endParaRPr lang="en-US"/>
        </a:p>
      </dgm:t>
    </dgm:pt>
    <dgm:pt modelId="{FB135077-EB35-634F-A62C-3F6948A167E6}" type="pres">
      <dgm:prSet presAssocID="{DD9557C5-25DF-3F49-8D1B-250704144B6A}" presName="nodeFollowingNodes" presStyleLbl="node1" presStyleIdx="4" presStyleCnt="5" custScaleX="83160" custScaleY="119680" custRadScaleRad="105192" custRadScaleInc="-24297">
        <dgm:presLayoutVars>
          <dgm:bulletEnabled val="1"/>
        </dgm:presLayoutVars>
      </dgm:prSet>
      <dgm:spPr/>
      <dgm:t>
        <a:bodyPr/>
        <a:lstStyle/>
        <a:p>
          <a:endParaRPr lang="en-US"/>
        </a:p>
      </dgm:t>
    </dgm:pt>
  </dgm:ptLst>
  <dgm:cxnLst>
    <dgm:cxn modelId="{8E75FEF1-CBA9-D341-8318-3D1C06079930}" srcId="{A3FCF832-90E5-2842-9FC1-3C45A8D18695}" destId="{DD9557C5-25DF-3F49-8D1B-250704144B6A}" srcOrd="4" destOrd="0" parTransId="{A9400BF7-E23A-0C47-BBA1-1DAADEADECE7}" sibTransId="{7DDFDFDD-0D71-5B4B-BFA5-E12CAF1CC226}"/>
    <dgm:cxn modelId="{A1B8FEAB-B400-D743-9EF5-B589FA542090}" srcId="{A3FCF832-90E5-2842-9FC1-3C45A8D18695}" destId="{E895C17B-4A5B-BF43-961D-866B2191930A}" srcOrd="0" destOrd="0" parTransId="{4C6595BD-B2A5-1541-B05D-82EEE82F629E}" sibTransId="{C01BA4C5-8524-F142-A725-9C7B8E6C1B3B}"/>
    <dgm:cxn modelId="{6088AB97-2A07-B648-B292-155F8074274A}" type="presOf" srcId="{87E42C65-D0F2-6447-B742-5AB7A98E70BB}" destId="{9F8F0BFE-6D48-D844-A618-FCEDD91107C1}" srcOrd="0" destOrd="0" presId="urn:microsoft.com/office/officeart/2005/8/layout/cycle3"/>
    <dgm:cxn modelId="{10FECA5C-4E1E-2046-990B-AE0D563F23CF}" type="presOf" srcId="{E895C17B-4A5B-BF43-961D-866B2191930A}" destId="{0DC7ACB1-09F5-DC4F-A8BD-436F12EA1F47}" srcOrd="0" destOrd="0" presId="urn:microsoft.com/office/officeart/2005/8/layout/cycle3"/>
    <dgm:cxn modelId="{D1AA2AE9-43EE-3B40-A891-5FCFCE6A43E9}" srcId="{A3FCF832-90E5-2842-9FC1-3C45A8D18695}" destId="{884A7FF1-EC34-074A-AB32-09859FCA180B}" srcOrd="1" destOrd="0" parTransId="{4D595B31-14D4-9B4A-B1E7-27C24671DA6B}" sibTransId="{45B7F6AA-5B40-434D-9973-1376C3F58FFB}"/>
    <dgm:cxn modelId="{EA4E584F-FEF6-9A46-9814-818A0EF0ECA3}" type="presOf" srcId="{DD9557C5-25DF-3F49-8D1B-250704144B6A}" destId="{FB135077-EB35-634F-A62C-3F6948A167E6}" srcOrd="0" destOrd="0" presId="urn:microsoft.com/office/officeart/2005/8/layout/cycle3"/>
    <dgm:cxn modelId="{500F26A5-AF10-6E45-9023-D604129D48A9}" type="presOf" srcId="{D8F98802-9271-6D4A-83E2-6950DC3A0DC5}" destId="{6C39B8A6-EA0E-9949-A754-6170C2D11F26}" srcOrd="0" destOrd="0" presId="urn:microsoft.com/office/officeart/2005/8/layout/cycle3"/>
    <dgm:cxn modelId="{37071FF6-4465-134A-891F-1A227089C13F}" type="presOf" srcId="{884A7FF1-EC34-074A-AB32-09859FCA180B}" destId="{B29E6B8C-689D-5240-AF9E-15D424428BC2}" srcOrd="0" destOrd="0" presId="urn:microsoft.com/office/officeart/2005/8/layout/cycle3"/>
    <dgm:cxn modelId="{96B51653-24C6-F040-A56C-B3C51B1B169A}" type="presOf" srcId="{C01BA4C5-8524-F142-A725-9C7B8E6C1B3B}" destId="{667051AE-1EA9-9F47-9438-DC70BDDA4E49}" srcOrd="0" destOrd="0" presId="urn:microsoft.com/office/officeart/2005/8/layout/cycle3"/>
    <dgm:cxn modelId="{E984CEC3-7F8B-2748-9BBE-58633C43FE76}" srcId="{A3FCF832-90E5-2842-9FC1-3C45A8D18695}" destId="{87E42C65-D0F2-6447-B742-5AB7A98E70BB}" srcOrd="2" destOrd="0" parTransId="{3400D8A2-1B40-484F-81A9-8AB149AD0EE8}" sibTransId="{EF464E52-543C-D744-B519-B8C1B546E1F1}"/>
    <dgm:cxn modelId="{F528FEF1-DF2B-0C45-A36C-0CF2E13670E8}" type="presOf" srcId="{A3FCF832-90E5-2842-9FC1-3C45A8D18695}" destId="{05AECBB6-CB07-EE4B-B1B7-7D60CF17DB91}" srcOrd="0" destOrd="0" presId="urn:microsoft.com/office/officeart/2005/8/layout/cycle3"/>
    <dgm:cxn modelId="{02923157-E7C5-9547-8333-C36D76D1EE03}" srcId="{A3FCF832-90E5-2842-9FC1-3C45A8D18695}" destId="{D8F98802-9271-6D4A-83E2-6950DC3A0DC5}" srcOrd="3" destOrd="0" parTransId="{F42883DE-2431-7A49-9440-B7DAB52F1EAF}" sibTransId="{2622D00B-4C81-8F41-ABF7-EA110E302718}"/>
    <dgm:cxn modelId="{99BFA7D4-005C-434F-A5F0-921E265D3C22}" type="presParOf" srcId="{05AECBB6-CB07-EE4B-B1B7-7D60CF17DB91}" destId="{6705061D-A7FB-D441-8AF1-B673519848B4}" srcOrd="0" destOrd="0" presId="urn:microsoft.com/office/officeart/2005/8/layout/cycle3"/>
    <dgm:cxn modelId="{E6C7BFD2-7EB5-E04B-9401-CB2754BD6C90}" type="presParOf" srcId="{6705061D-A7FB-D441-8AF1-B673519848B4}" destId="{0DC7ACB1-09F5-DC4F-A8BD-436F12EA1F47}" srcOrd="0" destOrd="0" presId="urn:microsoft.com/office/officeart/2005/8/layout/cycle3"/>
    <dgm:cxn modelId="{3C6A4620-F0C8-6343-B0A3-F28C50B113FC}" type="presParOf" srcId="{6705061D-A7FB-D441-8AF1-B673519848B4}" destId="{667051AE-1EA9-9F47-9438-DC70BDDA4E49}" srcOrd="1" destOrd="0" presId="urn:microsoft.com/office/officeart/2005/8/layout/cycle3"/>
    <dgm:cxn modelId="{14EBC9DB-8CD6-1141-965C-10A84CA86D84}" type="presParOf" srcId="{6705061D-A7FB-D441-8AF1-B673519848B4}" destId="{B29E6B8C-689D-5240-AF9E-15D424428BC2}" srcOrd="2" destOrd="0" presId="urn:microsoft.com/office/officeart/2005/8/layout/cycle3"/>
    <dgm:cxn modelId="{E5863218-02DD-BE4A-B528-AB42692653CA}" type="presParOf" srcId="{6705061D-A7FB-D441-8AF1-B673519848B4}" destId="{9F8F0BFE-6D48-D844-A618-FCEDD91107C1}" srcOrd="3" destOrd="0" presId="urn:microsoft.com/office/officeart/2005/8/layout/cycle3"/>
    <dgm:cxn modelId="{064324F6-F7E9-9942-8BA6-FCCEE0F1FBF0}" type="presParOf" srcId="{6705061D-A7FB-D441-8AF1-B673519848B4}" destId="{6C39B8A6-EA0E-9949-A754-6170C2D11F26}" srcOrd="4" destOrd="0" presId="urn:microsoft.com/office/officeart/2005/8/layout/cycle3"/>
    <dgm:cxn modelId="{60D0A3BD-7BA6-CA40-9728-89085FA1087E}" type="presParOf" srcId="{6705061D-A7FB-D441-8AF1-B673519848B4}" destId="{FB135077-EB35-634F-A62C-3F6948A167E6}" srcOrd="5"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3EA93-3864-8B4A-A7E9-23853F77952B}">
      <dsp:nvSpPr>
        <dsp:cNvPr id="0" name=""/>
        <dsp:cNvSpPr/>
      </dsp:nvSpPr>
      <dsp:spPr>
        <a:xfrm rot="5400000">
          <a:off x="648624" y="1021160"/>
          <a:ext cx="896801" cy="1020976"/>
        </a:xfrm>
        <a:prstGeom prst="bentUpArrow">
          <a:avLst>
            <a:gd name="adj1" fmla="val 32840"/>
            <a:gd name="adj2" fmla="val 25000"/>
            <a:gd name="adj3" fmla="val 3578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sp>
    <dsp:sp modelId="{9AE296F7-D23D-4F42-85BB-AD914D56A8F1}">
      <dsp:nvSpPr>
        <dsp:cNvPr id="0" name=""/>
        <dsp:cNvSpPr/>
      </dsp:nvSpPr>
      <dsp:spPr>
        <a:xfrm>
          <a:off x="68173" y="99984"/>
          <a:ext cx="1509685" cy="1056730"/>
        </a:xfrm>
        <a:prstGeom prst="roundRect">
          <a:avLst>
            <a:gd name="adj" fmla="val 1667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Elicit</a:t>
          </a:r>
          <a:endParaRPr lang="en-US" sz="2200" kern="1200" dirty="0"/>
        </a:p>
      </dsp:txBody>
      <dsp:txXfrm>
        <a:off x="119768" y="151579"/>
        <a:ext cx="1406495" cy="953540"/>
      </dsp:txXfrm>
    </dsp:sp>
    <dsp:sp modelId="{56A43BDD-D6BA-3D4C-AEBB-BFA89302826C}">
      <dsp:nvSpPr>
        <dsp:cNvPr id="0" name=""/>
        <dsp:cNvSpPr/>
      </dsp:nvSpPr>
      <dsp:spPr>
        <a:xfrm>
          <a:off x="1920715" y="127822"/>
          <a:ext cx="1098001" cy="854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171450" lvl="1" indent="-171450" algn="l" defTabSz="755650">
            <a:lnSpc>
              <a:spcPct val="90000"/>
            </a:lnSpc>
            <a:spcBef>
              <a:spcPct val="0"/>
            </a:spcBef>
            <a:spcAft>
              <a:spcPct val="15000"/>
            </a:spcAft>
            <a:buChar char="••"/>
          </a:pPr>
          <a:endParaRPr lang="en-US" sz="1700" kern="1200" dirty="0"/>
        </a:p>
      </dsp:txBody>
      <dsp:txXfrm>
        <a:off x="1920715" y="127822"/>
        <a:ext cx="1098001" cy="854096"/>
      </dsp:txXfrm>
    </dsp:sp>
    <dsp:sp modelId="{E2F59A9F-8858-C34A-BEC7-0182BBF23228}">
      <dsp:nvSpPr>
        <dsp:cNvPr id="0" name=""/>
        <dsp:cNvSpPr/>
      </dsp:nvSpPr>
      <dsp:spPr>
        <a:xfrm rot="5400000">
          <a:off x="1900314" y="2208218"/>
          <a:ext cx="896801" cy="1020976"/>
        </a:xfrm>
        <a:prstGeom prst="bentUpArrow">
          <a:avLst>
            <a:gd name="adj1" fmla="val 32840"/>
            <a:gd name="adj2" fmla="val 25000"/>
            <a:gd name="adj3" fmla="val 3578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sp>
    <dsp:sp modelId="{41070F85-119A-7D46-9137-9153988A77B7}">
      <dsp:nvSpPr>
        <dsp:cNvPr id="0" name=""/>
        <dsp:cNvSpPr/>
      </dsp:nvSpPr>
      <dsp:spPr>
        <a:xfrm>
          <a:off x="1662712" y="1214096"/>
          <a:ext cx="1509685" cy="1056730"/>
        </a:xfrm>
        <a:prstGeom prst="roundRect">
          <a:avLst>
            <a:gd name="adj" fmla="val 1667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Analyze</a:t>
          </a:r>
          <a:endParaRPr lang="en-US" sz="2200" kern="1200" dirty="0"/>
        </a:p>
      </dsp:txBody>
      <dsp:txXfrm>
        <a:off x="1714307" y="1265691"/>
        <a:ext cx="1406495" cy="953540"/>
      </dsp:txXfrm>
    </dsp:sp>
    <dsp:sp modelId="{AE5A0C35-4BA2-264A-8365-91D806D20BC3}">
      <dsp:nvSpPr>
        <dsp:cNvPr id="0" name=""/>
        <dsp:cNvSpPr/>
      </dsp:nvSpPr>
      <dsp:spPr>
        <a:xfrm>
          <a:off x="3172405" y="1314879"/>
          <a:ext cx="1098001" cy="854096"/>
        </a:xfrm>
        <a:prstGeom prst="rect">
          <a:avLst/>
        </a:prstGeom>
        <a:noFill/>
        <a:ln>
          <a:noFill/>
        </a:ln>
        <a:effectLst/>
      </dsp:spPr>
      <dsp:style>
        <a:lnRef idx="0">
          <a:scrgbClr r="0" g="0" b="0"/>
        </a:lnRef>
        <a:fillRef idx="0">
          <a:scrgbClr r="0" g="0" b="0"/>
        </a:fillRef>
        <a:effectRef idx="0">
          <a:scrgbClr r="0" g="0" b="0"/>
        </a:effectRef>
        <a:fontRef idx="minor"/>
      </dsp:style>
    </dsp:sp>
    <dsp:sp modelId="{712EFE8C-B926-9B47-BFA8-E01016100C37}">
      <dsp:nvSpPr>
        <dsp:cNvPr id="0" name=""/>
        <dsp:cNvSpPr/>
      </dsp:nvSpPr>
      <dsp:spPr>
        <a:xfrm rot="5400000">
          <a:off x="3152003" y="3395275"/>
          <a:ext cx="896801" cy="1020976"/>
        </a:xfrm>
        <a:prstGeom prst="bentUpArrow">
          <a:avLst>
            <a:gd name="adj1" fmla="val 32840"/>
            <a:gd name="adj2" fmla="val 25000"/>
            <a:gd name="adj3" fmla="val 3578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sp>
    <dsp:sp modelId="{8F76B6D5-E1C7-3B4F-9431-47E5309B9AB7}">
      <dsp:nvSpPr>
        <dsp:cNvPr id="0" name=""/>
        <dsp:cNvSpPr/>
      </dsp:nvSpPr>
      <dsp:spPr>
        <a:xfrm>
          <a:off x="2914402" y="2401153"/>
          <a:ext cx="1509685" cy="1056730"/>
        </a:xfrm>
        <a:prstGeom prst="roundRect">
          <a:avLst>
            <a:gd name="adj" fmla="val 1667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Document</a:t>
          </a:r>
          <a:endParaRPr lang="en-US" sz="2200" kern="1200" dirty="0"/>
        </a:p>
      </dsp:txBody>
      <dsp:txXfrm>
        <a:off x="2965997" y="2452748"/>
        <a:ext cx="1406495" cy="953540"/>
      </dsp:txXfrm>
    </dsp:sp>
    <dsp:sp modelId="{D8831A77-18C4-AD49-BF37-5938797CEA7B}">
      <dsp:nvSpPr>
        <dsp:cNvPr id="0" name=""/>
        <dsp:cNvSpPr/>
      </dsp:nvSpPr>
      <dsp:spPr>
        <a:xfrm>
          <a:off x="4424094" y="2501936"/>
          <a:ext cx="1098001" cy="854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171450" lvl="1" indent="-171450" algn="l" defTabSz="755650">
            <a:lnSpc>
              <a:spcPct val="90000"/>
            </a:lnSpc>
            <a:spcBef>
              <a:spcPct val="0"/>
            </a:spcBef>
            <a:spcAft>
              <a:spcPct val="15000"/>
            </a:spcAft>
            <a:buChar char="••"/>
          </a:pPr>
          <a:endParaRPr lang="en-US" sz="1700" kern="1200" dirty="0"/>
        </a:p>
      </dsp:txBody>
      <dsp:txXfrm>
        <a:off x="4424094" y="2501936"/>
        <a:ext cx="1098001" cy="854096"/>
      </dsp:txXfrm>
    </dsp:sp>
    <dsp:sp modelId="{342E038E-440B-7143-979C-D316607780DD}">
      <dsp:nvSpPr>
        <dsp:cNvPr id="0" name=""/>
        <dsp:cNvSpPr/>
      </dsp:nvSpPr>
      <dsp:spPr>
        <a:xfrm>
          <a:off x="4166091" y="3588210"/>
          <a:ext cx="1509685" cy="1056730"/>
        </a:xfrm>
        <a:prstGeom prst="roundRect">
          <a:avLst>
            <a:gd name="adj" fmla="val 1667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Verify</a:t>
          </a:r>
          <a:endParaRPr lang="en-US" sz="2200" kern="1200" dirty="0"/>
        </a:p>
      </dsp:txBody>
      <dsp:txXfrm>
        <a:off x="4217686" y="3639805"/>
        <a:ext cx="1406495" cy="953540"/>
      </dsp:txXfrm>
    </dsp:sp>
    <dsp:sp modelId="{476A39DB-EA63-FA4B-864B-BB4A94ECA68B}">
      <dsp:nvSpPr>
        <dsp:cNvPr id="0" name=""/>
        <dsp:cNvSpPr/>
      </dsp:nvSpPr>
      <dsp:spPr>
        <a:xfrm>
          <a:off x="5675784" y="3688993"/>
          <a:ext cx="1098001" cy="854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US" sz="2800" kern="1200" dirty="0"/>
        </a:p>
      </dsp:txBody>
      <dsp:txXfrm>
        <a:off x="5675784" y="3688993"/>
        <a:ext cx="1098001" cy="8540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051AE-1EA9-9F47-9438-DC70BDDA4E49}">
      <dsp:nvSpPr>
        <dsp:cNvPr id="0" name=""/>
        <dsp:cNvSpPr/>
      </dsp:nvSpPr>
      <dsp:spPr>
        <a:xfrm>
          <a:off x="1144213" y="84814"/>
          <a:ext cx="4354369" cy="4354369"/>
        </a:xfrm>
        <a:prstGeom prst="circularArrow">
          <a:avLst>
            <a:gd name="adj1" fmla="val 5544"/>
            <a:gd name="adj2" fmla="val 330680"/>
            <a:gd name="adj3" fmla="val 14272615"/>
            <a:gd name="adj4" fmla="val 17090518"/>
            <a:gd name="adj5" fmla="val 5757"/>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sp>
    <dsp:sp modelId="{0DC7ACB1-09F5-DC4F-A8BD-436F12EA1F47}">
      <dsp:nvSpPr>
        <dsp:cNvPr id="0" name=""/>
        <dsp:cNvSpPr/>
      </dsp:nvSpPr>
      <dsp:spPr>
        <a:xfrm>
          <a:off x="2527999" y="147089"/>
          <a:ext cx="1586797" cy="708540"/>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Design</a:t>
          </a:r>
          <a:endParaRPr lang="en-US" sz="1700" kern="1200" dirty="0"/>
        </a:p>
      </dsp:txBody>
      <dsp:txXfrm>
        <a:off x="2562587" y="181677"/>
        <a:ext cx="1517621" cy="639364"/>
      </dsp:txXfrm>
    </dsp:sp>
    <dsp:sp modelId="{B29E6B8C-689D-5240-AF9E-15D424428BC2}">
      <dsp:nvSpPr>
        <dsp:cNvPr id="0" name=""/>
        <dsp:cNvSpPr/>
      </dsp:nvSpPr>
      <dsp:spPr>
        <a:xfrm>
          <a:off x="4338783" y="1410124"/>
          <a:ext cx="1497211" cy="748605"/>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Peer Review</a:t>
          </a:r>
          <a:endParaRPr lang="en-US" sz="1700" kern="1200" dirty="0"/>
        </a:p>
      </dsp:txBody>
      <dsp:txXfrm>
        <a:off x="4375327" y="1446668"/>
        <a:ext cx="1424123" cy="675517"/>
      </dsp:txXfrm>
    </dsp:sp>
    <dsp:sp modelId="{9F8F0BFE-6D48-D844-A618-FCEDD91107C1}">
      <dsp:nvSpPr>
        <dsp:cNvPr id="0" name=""/>
        <dsp:cNvSpPr/>
      </dsp:nvSpPr>
      <dsp:spPr>
        <a:xfrm>
          <a:off x="4337594" y="2538985"/>
          <a:ext cx="1444940" cy="722470"/>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Client Feedback</a:t>
          </a:r>
          <a:endParaRPr lang="en-US" sz="1700" kern="1200" dirty="0"/>
        </a:p>
      </dsp:txBody>
      <dsp:txXfrm>
        <a:off x="4372862" y="2574253"/>
        <a:ext cx="1374404" cy="651934"/>
      </dsp:txXfrm>
    </dsp:sp>
    <dsp:sp modelId="{6C39B8A6-EA0E-9949-A754-6170C2D11F26}">
      <dsp:nvSpPr>
        <dsp:cNvPr id="0" name=""/>
        <dsp:cNvSpPr/>
      </dsp:nvSpPr>
      <dsp:spPr>
        <a:xfrm>
          <a:off x="2666992" y="3677596"/>
          <a:ext cx="1513197" cy="691203"/>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ADEW*</a:t>
          </a:r>
          <a:endParaRPr lang="en-US" sz="1700" kern="1200" dirty="0"/>
        </a:p>
      </dsp:txBody>
      <dsp:txXfrm>
        <a:off x="2700734" y="3711338"/>
        <a:ext cx="1445713" cy="623719"/>
      </dsp:txXfrm>
    </dsp:sp>
    <dsp:sp modelId="{FB135077-EB35-634F-A62C-3F6948A167E6}">
      <dsp:nvSpPr>
        <dsp:cNvPr id="0" name=""/>
        <dsp:cNvSpPr/>
      </dsp:nvSpPr>
      <dsp:spPr>
        <a:xfrm>
          <a:off x="533395" y="1638498"/>
          <a:ext cx="1676403" cy="1206300"/>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Documentation</a:t>
          </a:r>
        </a:p>
        <a:p>
          <a:pPr lvl="0" algn="ctr" defTabSz="755650">
            <a:lnSpc>
              <a:spcPct val="90000"/>
            </a:lnSpc>
            <a:spcBef>
              <a:spcPct val="0"/>
            </a:spcBef>
            <a:spcAft>
              <a:spcPct val="35000"/>
            </a:spcAft>
          </a:pPr>
          <a:r>
            <a:rPr lang="en-US" sz="1700" kern="1200" dirty="0" smtClean="0"/>
            <a:t>and</a:t>
          </a:r>
        </a:p>
        <a:p>
          <a:pPr lvl="0" algn="ctr" defTabSz="755650">
            <a:lnSpc>
              <a:spcPct val="90000"/>
            </a:lnSpc>
            <a:spcBef>
              <a:spcPct val="0"/>
            </a:spcBef>
            <a:spcAft>
              <a:spcPct val="35000"/>
            </a:spcAft>
          </a:pPr>
          <a:r>
            <a:rPr lang="en-US" sz="1700" kern="1200" dirty="0" smtClean="0"/>
            <a:t>Issue Analysis</a:t>
          </a:r>
          <a:endParaRPr lang="en-US" sz="1700" kern="1200" dirty="0"/>
        </a:p>
      </dsp:txBody>
      <dsp:txXfrm>
        <a:off x="592282" y="1697385"/>
        <a:ext cx="1558629" cy="108852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052E1B-4035-244C-8C5B-3897FBC9E08A}" type="datetimeFigureOut">
              <a:rPr lang="en-US" smtClean="0"/>
              <a:t>5/10/2012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2DD6CAD-C896-5E4C-A615-C39805BB7C31}" type="slidenum">
              <a:rPr lang="en-US" smtClean="0"/>
              <a:t>‹#›</a:t>
            </a:fld>
            <a:endParaRPr lang="en-US"/>
          </a:p>
        </p:txBody>
      </p:sp>
    </p:spTree>
    <p:extLst>
      <p:ext uri="{BB962C8B-B14F-4D97-AF65-F5344CB8AC3E}">
        <p14:creationId xmlns:p14="http://schemas.microsoft.com/office/powerpoint/2010/main" val="14297600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fld id="{808DC025-7D65-6B44-B00A-E55C534F13A5}" type="slidenum">
              <a:rPr lang="en-US"/>
              <a:pPr/>
              <a:t>‹#›</a:t>
            </a:fld>
            <a:endParaRPr lang="en-US"/>
          </a:p>
        </p:txBody>
      </p:sp>
    </p:spTree>
    <p:extLst>
      <p:ext uri="{BB962C8B-B14F-4D97-AF65-F5344CB8AC3E}">
        <p14:creationId xmlns:p14="http://schemas.microsoft.com/office/powerpoint/2010/main" val="325714136"/>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1</a:t>
            </a:fld>
            <a:endParaRPr lang="en-US"/>
          </a:p>
        </p:txBody>
      </p:sp>
    </p:spTree>
    <p:extLst>
      <p:ext uri="{BB962C8B-B14F-4D97-AF65-F5344CB8AC3E}">
        <p14:creationId xmlns:p14="http://schemas.microsoft.com/office/powerpoint/2010/main" val="1363586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Phil Crosby used</a:t>
            </a:r>
            <a:r>
              <a:rPr lang="en-US" baseline="0" dirty="0" smtClean="0"/>
              <a:t> the quote “Quality is free” to explain the definition of quality to executives in terms they can understand. We are using how productivity and quality are related to explain why we didn’t get the initial productivity we planned as we figure out the importance of quality.</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30</a:t>
            </a:fld>
            <a:endParaRPr lang="en-US"/>
          </a:p>
        </p:txBody>
      </p:sp>
    </p:spTree>
    <p:extLst>
      <p:ext uri="{BB962C8B-B14F-4D97-AF65-F5344CB8AC3E}">
        <p14:creationId xmlns:p14="http://schemas.microsoft.com/office/powerpoint/2010/main" val="3978967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C02BDA-C11E-7949-9E5F-8DD8A483FBCF}" type="slidenum">
              <a:rPr lang="en-US"/>
              <a:pPr/>
              <a:t>33</a:t>
            </a:fld>
            <a:endParaRPr lang="en-US"/>
          </a:p>
        </p:txBody>
      </p:sp>
      <p:sp>
        <p:nvSpPr>
          <p:cNvPr id="112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Identifying types</a:t>
            </a:r>
            <a:r>
              <a:rPr lang="en-US" baseline="0" dirty="0" smtClean="0"/>
              <a:t> of technical debts</a:t>
            </a:r>
          </a:p>
          <a:p>
            <a:r>
              <a:rPr lang="en-US" baseline="0" dirty="0" smtClean="0"/>
              <a:t>- Providing visibility into technical debt by putting them into the product backlog </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35</a:t>
            </a:fld>
            <a:endParaRPr lang="en-US"/>
          </a:p>
        </p:txBody>
      </p:sp>
    </p:spTree>
    <p:extLst>
      <p:ext uri="{BB962C8B-B14F-4D97-AF65-F5344CB8AC3E}">
        <p14:creationId xmlns:p14="http://schemas.microsoft.com/office/powerpoint/2010/main" val="4265566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Qualitative</a:t>
            </a:r>
            <a:r>
              <a:rPr lang="en-US" baseline="0" dirty="0" smtClean="0"/>
              <a:t> methods works as long as individuals are committed and honest</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37</a:t>
            </a:fld>
            <a:endParaRPr lang="en-US"/>
          </a:p>
        </p:txBody>
      </p:sp>
    </p:spTree>
    <p:extLst>
      <p:ext uri="{BB962C8B-B14F-4D97-AF65-F5344CB8AC3E}">
        <p14:creationId xmlns:p14="http://schemas.microsoft.com/office/powerpoint/2010/main" val="2994983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39</a:t>
            </a:fld>
            <a:endParaRPr lang="en-US"/>
          </a:p>
        </p:txBody>
      </p:sp>
    </p:spTree>
    <p:extLst>
      <p:ext uri="{BB962C8B-B14F-4D97-AF65-F5344CB8AC3E}">
        <p14:creationId xmlns:p14="http://schemas.microsoft.com/office/powerpoint/2010/main" val="4079027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502AC2-EFBE-5C48-A7A1-9AB5E5877C99}" type="slidenum">
              <a:rPr lang="en-US"/>
              <a:pPr/>
              <a:t>2</a:t>
            </a:fld>
            <a:endParaRPr lang="en-US"/>
          </a:p>
        </p:txBody>
      </p:sp>
      <p:sp>
        <p:nvSpPr>
          <p:cNvPr id="10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0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C02BDA-C11E-7949-9E5F-8DD8A483FBCF}" type="slidenum">
              <a:rPr lang="en-US"/>
              <a:pPr/>
              <a:t>3</a:t>
            </a:fld>
            <a:endParaRPr lang="en-US"/>
          </a:p>
        </p:txBody>
      </p:sp>
      <p:sp>
        <p:nvSpPr>
          <p:cNvPr id="112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C1ABB8-73E4-114F-A107-5256FB199248}" type="slidenum">
              <a:rPr lang="en-US"/>
              <a:pPr/>
              <a:t>5</a:t>
            </a:fld>
            <a:endParaRPr lang="en-US"/>
          </a:p>
        </p:txBody>
      </p:sp>
      <p:sp>
        <p:nvSpPr>
          <p:cNvPr id="122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Our system will reside with energy aggregators,</a:t>
            </a:r>
            <a:r>
              <a:rPr lang="en-US" baseline="0" dirty="0" smtClean="0"/>
              <a:t> such as EnerNOC to handle notification and feedback</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6</a:t>
            </a:fld>
            <a:endParaRPr lang="en-US"/>
          </a:p>
        </p:txBody>
      </p:sp>
    </p:spTree>
    <p:extLst>
      <p:ext uri="{BB962C8B-B14F-4D97-AF65-F5344CB8AC3E}">
        <p14:creationId xmlns:p14="http://schemas.microsoft.com/office/powerpoint/2010/main" val="2008605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Project scope is denoted by the grey dotted box</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7</a:t>
            </a:fld>
            <a:endParaRPr lang="en-US"/>
          </a:p>
        </p:txBody>
      </p:sp>
    </p:spTree>
    <p:extLst>
      <p:ext uri="{BB962C8B-B14F-4D97-AF65-F5344CB8AC3E}">
        <p14:creationId xmlns:p14="http://schemas.microsoft.com/office/powerpoint/2010/main" val="2462402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System wide</a:t>
            </a:r>
            <a:r>
              <a:rPr lang="en-US" baseline="0" dirty="0" smtClean="0"/>
              <a:t> architecture design is in place, but we verified it through just informal reasoning. This project requires harder evidence. Therefore we need to get more confidence on the design through experimentation or formal modeling.</a:t>
            </a:r>
          </a:p>
          <a:p>
            <a:pPr marL="171450" indent="-171450">
              <a:buFontTx/>
              <a:buChar char="-"/>
            </a:pPr>
            <a:r>
              <a:rPr lang="en-US" baseline="0" dirty="0" smtClean="0"/>
              <a:t>Our process is based on ACDM</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9</a:t>
            </a:fld>
            <a:endParaRPr lang="en-US"/>
          </a:p>
        </p:txBody>
      </p:sp>
    </p:spTree>
    <p:extLst>
      <p:ext uri="{BB962C8B-B14F-4D97-AF65-F5344CB8AC3E}">
        <p14:creationId xmlns:p14="http://schemas.microsoft.com/office/powerpoint/2010/main" val="1752730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 design iterations:</a:t>
            </a:r>
            <a:r>
              <a:rPr lang="en-US" baseline="0" dirty="0" smtClean="0"/>
              <a:t> </a:t>
            </a:r>
            <a:r>
              <a:rPr lang="en-US" dirty="0" smtClean="0"/>
              <a:t>ensure convergence</a:t>
            </a:r>
            <a:r>
              <a:rPr lang="en-US" baseline="0" dirty="0" smtClean="0"/>
              <a:t> of designs and gather client feedback</a:t>
            </a:r>
          </a:p>
        </p:txBody>
      </p:sp>
      <p:sp>
        <p:nvSpPr>
          <p:cNvPr id="4" name="Slide Number Placeholder 3"/>
          <p:cNvSpPr>
            <a:spLocks noGrp="1"/>
          </p:cNvSpPr>
          <p:nvPr>
            <p:ph type="sldNum" sz="quarter" idx="10"/>
          </p:nvPr>
        </p:nvSpPr>
        <p:spPr/>
        <p:txBody>
          <a:bodyPr/>
          <a:lstStyle/>
          <a:p>
            <a:fld id="{808DC025-7D65-6B44-B00A-E55C534F13A5}" type="slidenum">
              <a:rPr lang="en-US" smtClean="0"/>
              <a:pPr/>
              <a:t>16</a:t>
            </a:fld>
            <a:endParaRPr lang="en-US"/>
          </a:p>
        </p:txBody>
      </p:sp>
    </p:spTree>
    <p:extLst>
      <p:ext uri="{BB962C8B-B14F-4D97-AF65-F5344CB8AC3E}">
        <p14:creationId xmlns:p14="http://schemas.microsoft.com/office/powerpoint/2010/main" val="652713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Phil Crosby used</a:t>
            </a:r>
            <a:r>
              <a:rPr lang="en-US" baseline="0" dirty="0" smtClean="0"/>
              <a:t> the quote “Quality is free” to explain the definition of quality to executives in terms they can understand. We are using how productivity and quality are related to explain why we didn’t get the initial productivity we planned as we figure out the importance of quality.</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29</a:t>
            </a:fld>
            <a:endParaRPr lang="en-US"/>
          </a:p>
        </p:txBody>
      </p:sp>
    </p:spTree>
    <p:extLst>
      <p:ext uri="{BB962C8B-B14F-4D97-AF65-F5344CB8AC3E}">
        <p14:creationId xmlns:p14="http://schemas.microsoft.com/office/powerpoint/2010/main" val="3978967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310607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392828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750386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1638257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1200564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814378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3084052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4046132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1706870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0233990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2314853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1982264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17700730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17205053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5806573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8618480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20184198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25259162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9709709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16419872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1919387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607914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16505071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1316022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20091897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5505144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2450137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3441905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31519615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19212400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23756703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27331197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046608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7347731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600353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0774661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21242177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5107034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1431161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30327519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13369321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42837903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38821523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3911798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41610024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201026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35249027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32039564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14309398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0912773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2077413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7C0D7-1270-0840-B5EA-D4B6F72EF082}" type="slidenum">
              <a:rPr lang="en-US" smtClean="0"/>
              <a:pPr/>
              <a:t>‹#›</a:t>
            </a:fld>
            <a:endParaRPr lang="en-US"/>
          </a:p>
        </p:txBody>
      </p:sp>
    </p:spTree>
    <p:extLst>
      <p:ext uri="{BB962C8B-B14F-4D97-AF65-F5344CB8AC3E}">
        <p14:creationId xmlns:p14="http://schemas.microsoft.com/office/powerpoint/2010/main" val="6725081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E75BF4-F827-664A-A667-67002CB07057}" type="slidenum">
              <a:rPr lang="en-US" smtClean="0"/>
              <a:pPr/>
              <a:t>‹#›</a:t>
            </a:fld>
            <a:endParaRPr lang="en-US"/>
          </a:p>
        </p:txBody>
      </p:sp>
    </p:spTree>
    <p:extLst>
      <p:ext uri="{BB962C8B-B14F-4D97-AF65-F5344CB8AC3E}">
        <p14:creationId xmlns:p14="http://schemas.microsoft.com/office/powerpoint/2010/main" val="15420017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DD7A8B-1343-F84D-83AF-B80D2A94C908}" type="slidenum">
              <a:rPr lang="en-US" smtClean="0"/>
              <a:pPr/>
              <a:t>‹#›</a:t>
            </a:fld>
            <a:endParaRPr lang="en-US"/>
          </a:p>
        </p:txBody>
      </p:sp>
    </p:spTree>
    <p:extLst>
      <p:ext uri="{BB962C8B-B14F-4D97-AF65-F5344CB8AC3E}">
        <p14:creationId xmlns:p14="http://schemas.microsoft.com/office/powerpoint/2010/main" val="11338533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A4ED07-CC02-B447-BD13-44581A5CFE92}" type="slidenum">
              <a:rPr lang="en-US" smtClean="0"/>
              <a:pPr/>
              <a:t>‹#›</a:t>
            </a:fld>
            <a:endParaRPr lang="en-US"/>
          </a:p>
        </p:txBody>
      </p:sp>
    </p:spTree>
    <p:extLst>
      <p:ext uri="{BB962C8B-B14F-4D97-AF65-F5344CB8AC3E}">
        <p14:creationId xmlns:p14="http://schemas.microsoft.com/office/powerpoint/2010/main" val="3880072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7531518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83F0C4-2F26-FF40-AF6F-F1140E0B5069}" type="slidenum">
              <a:rPr lang="en-US" smtClean="0"/>
              <a:pPr/>
              <a:t>‹#›</a:t>
            </a:fld>
            <a:endParaRPr lang="en-US"/>
          </a:p>
        </p:txBody>
      </p:sp>
    </p:spTree>
    <p:extLst>
      <p:ext uri="{BB962C8B-B14F-4D97-AF65-F5344CB8AC3E}">
        <p14:creationId xmlns:p14="http://schemas.microsoft.com/office/powerpoint/2010/main" val="7836730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4B1826-118E-1C4E-857B-FCF6CB5B4965}" type="slidenum">
              <a:rPr lang="en-US" smtClean="0"/>
              <a:pPr/>
              <a:t>‹#›</a:t>
            </a:fld>
            <a:endParaRPr lang="en-US"/>
          </a:p>
        </p:txBody>
      </p:sp>
    </p:spTree>
    <p:extLst>
      <p:ext uri="{BB962C8B-B14F-4D97-AF65-F5344CB8AC3E}">
        <p14:creationId xmlns:p14="http://schemas.microsoft.com/office/powerpoint/2010/main" val="405612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236C40-E453-DE49-A3C1-B4958185E1E8}" type="slidenum">
              <a:rPr lang="en-US" smtClean="0"/>
              <a:pPr/>
              <a:t>‹#›</a:t>
            </a:fld>
            <a:endParaRPr lang="en-US"/>
          </a:p>
        </p:txBody>
      </p:sp>
    </p:spTree>
    <p:extLst>
      <p:ext uri="{BB962C8B-B14F-4D97-AF65-F5344CB8AC3E}">
        <p14:creationId xmlns:p14="http://schemas.microsoft.com/office/powerpoint/2010/main" val="4956243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75E2A0-06C2-0D4C-A883-B0B95A53C529}" type="slidenum">
              <a:rPr lang="en-US" smtClean="0"/>
              <a:pPr/>
              <a:t>‹#›</a:t>
            </a:fld>
            <a:endParaRPr lang="en-US"/>
          </a:p>
        </p:txBody>
      </p:sp>
    </p:spTree>
    <p:extLst>
      <p:ext uri="{BB962C8B-B14F-4D97-AF65-F5344CB8AC3E}">
        <p14:creationId xmlns:p14="http://schemas.microsoft.com/office/powerpoint/2010/main" val="27215724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4F7F13-7E70-EA4E-AA85-D1D794EC329C}" type="slidenum">
              <a:rPr lang="en-US" smtClean="0"/>
              <a:pPr/>
              <a:t>‹#›</a:t>
            </a:fld>
            <a:endParaRPr lang="en-US"/>
          </a:p>
        </p:txBody>
      </p:sp>
    </p:spTree>
    <p:extLst>
      <p:ext uri="{BB962C8B-B14F-4D97-AF65-F5344CB8AC3E}">
        <p14:creationId xmlns:p14="http://schemas.microsoft.com/office/powerpoint/2010/main" val="345858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11AB1-5249-9F47-BB1C-BC32C33526FA}" type="slidenum">
              <a:rPr lang="en-US" smtClean="0"/>
              <a:pPr/>
              <a:t>‹#›</a:t>
            </a:fld>
            <a:endParaRPr lang="en-US"/>
          </a:p>
        </p:txBody>
      </p:sp>
    </p:spTree>
    <p:extLst>
      <p:ext uri="{BB962C8B-B14F-4D97-AF65-F5344CB8AC3E}">
        <p14:creationId xmlns:p14="http://schemas.microsoft.com/office/powerpoint/2010/main" val="27362909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FD96D-1B4B-644D-BF3D-2EFD69A56215}" type="slidenum">
              <a:rPr lang="en-US" smtClean="0"/>
              <a:pPr/>
              <a:t>‹#›</a:t>
            </a:fld>
            <a:endParaRPr lang="en-US"/>
          </a:p>
        </p:txBody>
      </p:sp>
    </p:spTree>
    <p:extLst>
      <p:ext uri="{BB962C8B-B14F-4D97-AF65-F5344CB8AC3E}">
        <p14:creationId xmlns:p14="http://schemas.microsoft.com/office/powerpoint/2010/main" val="11785313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11788224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4139271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2701775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3991505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0508664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34257981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20678879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1576574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3734499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3222555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3345051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2511518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275689775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3645829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0201892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39231005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7883053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2333265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246266189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8204400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24254963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32096229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130963781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447166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834612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a:t>
            </a:r>
            <a:r>
              <a:rPr lang="en-US" sz="1600">
                <a:solidFill>
                  <a:srgbClr val="D0D0D0"/>
                </a:solidFill>
                <a:latin typeface="Calibri" charset="0"/>
              </a:rPr>
              <a:t>PROJECT             PROGRESS             </a:t>
            </a:r>
            <a:r>
              <a:rPr lang="en-US" sz="1600">
                <a:latin typeface="Calibri" charset="0"/>
              </a:rPr>
              <a:t>APPROACH</a:t>
            </a:r>
            <a:r>
              <a:rPr lang="en-US" sz="1600">
                <a:solidFill>
                  <a:srgbClr val="D0D0D0"/>
                </a:solidFill>
                <a:latin typeface="Calibri" charset="0"/>
              </a:rPr>
              <a:t>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42672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57150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a:t>
            </a:r>
            <a:r>
              <a:rPr lang="en-US" sz="1600">
                <a:solidFill>
                  <a:srgbClr val="D0D0D0"/>
                </a:solidFill>
                <a:latin typeface="Calibri" charset="0"/>
              </a:rPr>
              <a:t>PROJECT             PROGRESS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latin typeface="Calibri" charset="0"/>
              </a:rPr>
              <a:t>TEAM             </a:t>
            </a:r>
            <a:r>
              <a:rPr lang="en-US" sz="1600">
                <a:solidFill>
                  <a:srgbClr val="D0D0D0"/>
                </a:solidFill>
                <a:latin typeface="Calibri" charset="0"/>
              </a:rPr>
              <a:t>PROJECT             PROGRESS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a:off x="4572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flipV="1">
            <a:off x="12954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PROJECT</a:t>
            </a:r>
            <a:r>
              <a:rPr lang="en-US" sz="1600">
                <a:solidFill>
                  <a:srgbClr val="D0D0D0"/>
                </a:solidFill>
                <a:latin typeface="Calibri" charset="0"/>
              </a:rPr>
              <a:t>             PROGRESS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1447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26670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a:t>
            </a:r>
            <a:r>
              <a:rPr lang="en-US" sz="1600">
                <a:solidFill>
                  <a:srgbClr val="D0D0D0"/>
                </a:solidFill>
                <a:latin typeface="Calibri" charset="0"/>
              </a:rPr>
              <a:t>PROJECT             PROGRESS             APPROACH             </a:t>
            </a:r>
            <a:r>
              <a:rPr lang="en-US" sz="1600">
                <a:latin typeface="Calibri" charset="0"/>
              </a:rPr>
              <a:t>LESSONS</a:t>
            </a:r>
            <a:r>
              <a:rPr lang="en-US" sz="1600">
                <a:solidFill>
                  <a:srgbClr val="D0D0D0"/>
                </a:solidFill>
                <a:latin typeface="Calibri" charset="0"/>
              </a:rPr>
              <a:t>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a:off x="5867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flipV="1">
            <a:off x="70104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D7FB63-B8F1-DD40-8806-7C1523B87D3A}" type="slidenum">
              <a:rPr lang="en-US" smtClean="0"/>
              <a:pPr/>
              <a:t>‹#›</a:t>
            </a:fld>
            <a:endParaRPr lang="en-US"/>
          </a:p>
        </p:txBody>
      </p:sp>
    </p:spTree>
    <p:extLst>
      <p:ext uri="{BB962C8B-B14F-4D97-AF65-F5344CB8AC3E}">
        <p14:creationId xmlns:p14="http://schemas.microsoft.com/office/powerpoint/2010/main" val="1264549523"/>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a:t>
            </a:r>
            <a:r>
              <a:rPr lang="en-US" sz="1600">
                <a:solidFill>
                  <a:srgbClr val="D0D0D0"/>
                </a:solidFill>
                <a:latin typeface="Calibri" charset="0"/>
              </a:rPr>
              <a:t>PROJECT             </a:t>
            </a:r>
            <a:r>
              <a:rPr lang="en-US" sz="1600">
                <a:latin typeface="Calibri" charset="0"/>
              </a:rPr>
              <a:t>PROGRESS</a:t>
            </a:r>
            <a:r>
              <a:rPr lang="en-US" sz="1600">
                <a:solidFill>
                  <a:srgbClr val="D0D0D0"/>
                </a:solidFill>
                <a:latin typeface="Calibri" charset="0"/>
              </a:rPr>
              <a:t>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a:off x="2819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flipV="1">
            <a:off x="4114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a:t>
            </a:r>
            <a:r>
              <a:rPr lang="en-US" sz="1600">
                <a:solidFill>
                  <a:srgbClr val="D0D0D0"/>
                </a:solidFill>
                <a:latin typeface="Calibri" charset="0"/>
              </a:rPr>
              <a:t>PROJECT             PROGRESS             APPROACH             LESSONS             </a:t>
            </a:r>
            <a:r>
              <a:rPr lang="en-US" sz="1600">
                <a:latin typeface="Calibri" charset="0"/>
              </a:rPr>
              <a:t>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7162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8534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2.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125413" y="685800"/>
            <a:ext cx="43688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dirty="0">
                <a:latin typeface="Calibri"/>
                <a:cs typeface="Calibri"/>
              </a:rPr>
              <a:t>OpenADR 2.0 Multiple Transport</a:t>
            </a:r>
          </a:p>
          <a:p>
            <a:pPr eaLnBrk="1" hangingPunct="1"/>
            <a:r>
              <a:rPr lang="en-US" sz="2400" dirty="0">
                <a:latin typeface="Calibri"/>
                <a:cs typeface="Calibri"/>
              </a:rPr>
              <a:t>Reference Architecture </a:t>
            </a:r>
          </a:p>
        </p:txBody>
      </p:sp>
      <p:sp>
        <p:nvSpPr>
          <p:cNvPr id="5" name="Title 1"/>
          <p:cNvSpPr txBox="1">
            <a:spLocks/>
          </p:cNvSpPr>
          <p:nvPr/>
        </p:nvSpPr>
        <p:spPr>
          <a:xfrm>
            <a:off x="4267200" y="2293938"/>
            <a:ext cx="4267200" cy="12001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Calibri"/>
                <a:cs typeface="Calibri"/>
              </a:rPr>
              <a:t>Spring 2012 EOSP</a:t>
            </a:r>
            <a:br>
              <a:rPr lang="en-US" sz="3600" dirty="0" smtClean="0">
                <a:latin typeface="Calibri"/>
                <a:cs typeface="Calibri"/>
              </a:rPr>
            </a:br>
            <a:r>
              <a:rPr lang="en-US" sz="3600" dirty="0" smtClean="0">
                <a:latin typeface="Calibri"/>
                <a:cs typeface="Calibri"/>
              </a:rPr>
              <a:t>Argonauts Team</a:t>
            </a:r>
            <a:endParaRPr lang="en-US" sz="3600" dirty="0">
              <a:latin typeface="Calibri"/>
              <a:cs typeface="Calibri"/>
            </a:endParaRPr>
          </a:p>
        </p:txBody>
      </p:sp>
      <p:sp>
        <p:nvSpPr>
          <p:cNvPr id="6" name="TextBox 1"/>
          <p:cNvSpPr txBox="1">
            <a:spLocks noChangeArrowheads="1"/>
          </p:cNvSpPr>
          <p:nvPr/>
        </p:nvSpPr>
        <p:spPr bwMode="auto">
          <a:xfrm>
            <a:off x="5486400" y="3733800"/>
            <a:ext cx="253218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eaLnBrk="1" hangingPunct="1">
              <a:defRPr sz="2000" b="1">
                <a:latin typeface="+mn-lt"/>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r>
              <a:rPr lang="en-US" dirty="0"/>
              <a:t>Presented by</a:t>
            </a:r>
          </a:p>
          <a:p>
            <a:r>
              <a:rPr lang="en-US" b="0" dirty="0"/>
              <a:t>Dandan Zheng</a:t>
            </a:r>
          </a:p>
          <a:p>
            <a:r>
              <a:rPr lang="en-US" b="0" dirty="0"/>
              <a:t>Tharanga Gamaethige</a:t>
            </a:r>
          </a:p>
          <a:p>
            <a:r>
              <a:rPr lang="en-US" dirty="0"/>
              <a:t> </a:t>
            </a:r>
          </a:p>
        </p:txBody>
      </p:sp>
      <p:pic>
        <p:nvPicPr>
          <p:cNvPr id="7"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019800"/>
            <a:ext cx="27432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66794" y="5791200"/>
            <a:ext cx="267335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lide Number Placeholder 11"/>
          <p:cNvSpPr>
            <a:spLocks noGrp="1"/>
          </p:cNvSpPr>
          <p:nvPr>
            <p:ph type="sldNum" sz="quarter" idx="12"/>
          </p:nvPr>
        </p:nvSpPr>
        <p:spPr/>
        <p:txBody>
          <a:bodyPr/>
          <a:lstStyle/>
          <a:p>
            <a:fld id="{8BE75BF4-F827-664A-A667-67002CB07057}" type="slidenum">
              <a:rPr lang="en-US" smtClean="0"/>
              <a:pPr/>
              <a:t>1</a:t>
            </a:fld>
            <a:endParaRPr lang="en-US"/>
          </a:p>
        </p:txBody>
      </p:sp>
    </p:spTree>
    <p:extLst>
      <p:ext uri="{BB962C8B-B14F-4D97-AF65-F5344CB8AC3E}">
        <p14:creationId xmlns:p14="http://schemas.microsoft.com/office/powerpoint/2010/main" val="5612502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2012 – Semester Goals</a:t>
            </a:r>
            <a:endParaRPr lang="en-US" dirty="0"/>
          </a:p>
        </p:txBody>
      </p:sp>
      <p:sp>
        <p:nvSpPr>
          <p:cNvPr id="3" name="Content Placeholder 2"/>
          <p:cNvSpPr>
            <a:spLocks noGrp="1"/>
          </p:cNvSpPr>
          <p:nvPr>
            <p:ph idx="1"/>
          </p:nvPr>
        </p:nvSpPr>
        <p:spPr/>
        <p:txBody>
          <a:bodyPr/>
          <a:lstStyle/>
          <a:p>
            <a:r>
              <a:rPr lang="en-US" dirty="0" smtClean="0"/>
              <a:t>Stabilize requirements by mid-semester</a:t>
            </a:r>
          </a:p>
          <a:p>
            <a:pPr marL="0" indent="0">
              <a:buNone/>
            </a:pPr>
            <a:endParaRPr lang="en-US" dirty="0" smtClean="0"/>
          </a:p>
          <a:p>
            <a:r>
              <a:rPr lang="en-US" dirty="0" smtClean="0"/>
              <a:t>Start architecture design by mid-semester</a:t>
            </a:r>
          </a:p>
          <a:p>
            <a:pPr marL="0" indent="0">
              <a:buNone/>
            </a:pPr>
            <a:endParaRPr lang="en-US" dirty="0" smtClean="0"/>
          </a:p>
          <a:p>
            <a:r>
              <a:rPr lang="en-US" dirty="0" smtClean="0"/>
              <a:t>Reach “period of certainty” by end of semester</a:t>
            </a:r>
            <a:endParaRPr lang="en-US" dirty="0"/>
          </a:p>
        </p:txBody>
      </p:sp>
      <p:pic>
        <p:nvPicPr>
          <p:cNvPr id="4" name="Picture 36" descr="1291472845_Tic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7212" y="1371600"/>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6" descr="1291472845_Tic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7212" y="2106612"/>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3" descr="1291472864_messagebox_warnin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2819400"/>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p:cNvSpPr>
            <a:spLocks noGrp="1"/>
          </p:cNvSpPr>
          <p:nvPr>
            <p:ph type="sldNum" sz="quarter" idx="10"/>
          </p:nvPr>
        </p:nvSpPr>
        <p:spPr/>
        <p:txBody>
          <a:bodyPr/>
          <a:lstStyle/>
          <a:p>
            <a:fld id="{8BE75BF4-F827-664A-A667-67002CB07057}" type="slidenum">
              <a:rPr lang="en-US" smtClean="0"/>
              <a:pPr/>
              <a:t>10</a:t>
            </a:fld>
            <a:endParaRPr lang="en-US"/>
          </a:p>
        </p:txBody>
      </p:sp>
    </p:spTree>
    <p:extLst>
      <p:ext uri="{BB962C8B-B14F-4D97-AF65-F5344CB8AC3E}">
        <p14:creationId xmlns:p14="http://schemas.microsoft.com/office/powerpoint/2010/main" val="217774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2012 Summary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702913940"/>
              </p:ext>
            </p:extLst>
          </p:nvPr>
        </p:nvGraphicFramePr>
        <p:xfrm>
          <a:off x="533400" y="1676400"/>
          <a:ext cx="8218491" cy="4230687"/>
        </p:xfrm>
        <a:graphic>
          <a:graphicData uri="http://schemas.openxmlformats.org/drawingml/2006/table">
            <a:tbl>
              <a:tblPr/>
              <a:tblGrid>
                <a:gridCol w="484056"/>
                <a:gridCol w="482562"/>
                <a:gridCol w="484056"/>
                <a:gridCol w="482561"/>
                <a:gridCol w="484056"/>
                <a:gridCol w="482562"/>
                <a:gridCol w="484056"/>
                <a:gridCol w="484056"/>
                <a:gridCol w="482561"/>
                <a:gridCol w="484056"/>
                <a:gridCol w="482562"/>
                <a:gridCol w="491525"/>
                <a:gridCol w="475092"/>
                <a:gridCol w="484056"/>
                <a:gridCol w="482562"/>
                <a:gridCol w="484056"/>
                <a:gridCol w="484056"/>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3</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4</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5</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6</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7</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8</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9</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10</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13</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14</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15</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16</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17</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519112" y="1281112"/>
            <a:ext cx="12192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January</a:t>
            </a:r>
            <a:endParaRPr lang="en-US" sz="1600" b="1" dirty="0"/>
          </a:p>
        </p:txBody>
      </p:sp>
      <p:sp>
        <p:nvSpPr>
          <p:cNvPr id="8" name="Rectangle 7"/>
          <p:cNvSpPr/>
          <p:nvPr/>
        </p:nvSpPr>
        <p:spPr>
          <a:xfrm>
            <a:off x="1752600" y="1281112"/>
            <a:ext cx="19050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February</a:t>
            </a:r>
            <a:endParaRPr lang="en-US" sz="1600" b="1" dirty="0"/>
          </a:p>
        </p:txBody>
      </p:sp>
      <p:sp>
        <p:nvSpPr>
          <p:cNvPr id="9" name="Rectangle 8"/>
          <p:cNvSpPr/>
          <p:nvPr/>
        </p:nvSpPr>
        <p:spPr>
          <a:xfrm>
            <a:off x="3657600" y="1281112"/>
            <a:ext cx="196215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March</a:t>
            </a:r>
            <a:endParaRPr lang="en-US" sz="1600" b="1" dirty="0"/>
          </a:p>
        </p:txBody>
      </p:sp>
      <p:sp>
        <p:nvSpPr>
          <p:cNvPr id="10" name="Rectangle 9"/>
          <p:cNvSpPr/>
          <p:nvPr/>
        </p:nvSpPr>
        <p:spPr>
          <a:xfrm>
            <a:off x="5634036" y="1281112"/>
            <a:ext cx="2138363"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April</a:t>
            </a:r>
            <a:endParaRPr lang="en-US" sz="1600" b="1" dirty="0"/>
          </a:p>
        </p:txBody>
      </p:sp>
      <p:sp>
        <p:nvSpPr>
          <p:cNvPr id="12" name="AutoShape 48"/>
          <p:cNvSpPr>
            <a:spLocks noChangeArrowheads="1"/>
          </p:cNvSpPr>
          <p:nvPr/>
        </p:nvSpPr>
        <p:spPr bwMode="auto">
          <a:xfrm>
            <a:off x="1593443" y="5067300"/>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13" name="TextBox 48"/>
          <p:cNvSpPr txBox="1">
            <a:spLocks noChangeArrowheads="1"/>
          </p:cNvSpPr>
          <p:nvPr/>
        </p:nvSpPr>
        <p:spPr bwMode="auto">
          <a:xfrm>
            <a:off x="1462134" y="4690477"/>
            <a:ext cx="6239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QAW</a:t>
            </a:r>
            <a:endParaRPr lang="en-US" sz="1600" dirty="0">
              <a:latin typeface="Calibri"/>
              <a:cs typeface="Calibri"/>
            </a:endParaRPr>
          </a:p>
        </p:txBody>
      </p:sp>
      <p:sp>
        <p:nvSpPr>
          <p:cNvPr id="38" name="Rectangle 37"/>
          <p:cNvSpPr/>
          <p:nvPr/>
        </p:nvSpPr>
        <p:spPr>
          <a:xfrm>
            <a:off x="7772398" y="1281112"/>
            <a:ext cx="990601"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May</a:t>
            </a:r>
            <a:endParaRPr lang="en-US" sz="1600" b="1" dirty="0"/>
          </a:p>
        </p:txBody>
      </p:sp>
      <p:cxnSp>
        <p:nvCxnSpPr>
          <p:cNvPr id="39" name="Straight Connector 38"/>
          <p:cNvCxnSpPr>
            <a:cxnSpLocks noChangeShapeType="1"/>
          </p:cNvCxnSpPr>
          <p:nvPr/>
        </p:nvCxnSpPr>
        <p:spPr bwMode="auto">
          <a:xfrm>
            <a:off x="566737" y="1662112"/>
            <a:ext cx="0" cy="420528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0" name="Straight Connector 39"/>
          <p:cNvCxnSpPr>
            <a:cxnSpLocks noChangeShapeType="1"/>
          </p:cNvCxnSpPr>
          <p:nvPr/>
        </p:nvCxnSpPr>
        <p:spPr bwMode="auto">
          <a:xfrm>
            <a:off x="2462212" y="1664562"/>
            <a:ext cx="0" cy="420528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2" name="Straight Connector 41"/>
          <p:cNvCxnSpPr>
            <a:cxnSpLocks noChangeShapeType="1"/>
          </p:cNvCxnSpPr>
          <p:nvPr/>
        </p:nvCxnSpPr>
        <p:spPr bwMode="auto">
          <a:xfrm>
            <a:off x="3914775" y="1689387"/>
            <a:ext cx="0" cy="420528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3" name="Straight Connector 42"/>
          <p:cNvCxnSpPr>
            <a:cxnSpLocks noChangeShapeType="1"/>
          </p:cNvCxnSpPr>
          <p:nvPr/>
        </p:nvCxnSpPr>
        <p:spPr bwMode="auto">
          <a:xfrm>
            <a:off x="4876800" y="1689387"/>
            <a:ext cx="0" cy="420528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 name="Straight Connector 43"/>
          <p:cNvCxnSpPr>
            <a:cxnSpLocks noChangeShapeType="1"/>
          </p:cNvCxnSpPr>
          <p:nvPr/>
        </p:nvCxnSpPr>
        <p:spPr bwMode="auto">
          <a:xfrm>
            <a:off x="5867400" y="1664562"/>
            <a:ext cx="0" cy="420528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5" name="Straight Connector 44"/>
          <p:cNvCxnSpPr>
            <a:cxnSpLocks noChangeShapeType="1"/>
          </p:cNvCxnSpPr>
          <p:nvPr/>
        </p:nvCxnSpPr>
        <p:spPr bwMode="auto">
          <a:xfrm>
            <a:off x="6785429" y="1689387"/>
            <a:ext cx="0" cy="4192301"/>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6" name="Straight Connector 45"/>
          <p:cNvCxnSpPr>
            <a:cxnSpLocks noChangeShapeType="1"/>
          </p:cNvCxnSpPr>
          <p:nvPr/>
        </p:nvCxnSpPr>
        <p:spPr bwMode="auto">
          <a:xfrm>
            <a:off x="8267698" y="1689387"/>
            <a:ext cx="0" cy="420528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8" name="TextBox 47"/>
          <p:cNvSpPr txBox="1"/>
          <p:nvPr/>
        </p:nvSpPr>
        <p:spPr>
          <a:xfrm>
            <a:off x="566737" y="5894675"/>
            <a:ext cx="1895475" cy="461665"/>
          </a:xfrm>
          <a:prstGeom prst="rect">
            <a:avLst/>
          </a:prstGeom>
          <a:noFill/>
        </p:spPr>
        <p:txBody>
          <a:bodyPr wrap="square" rtlCol="0">
            <a:spAutoFit/>
          </a:bodyPr>
          <a:lstStyle/>
          <a:p>
            <a:pPr algn="ctr"/>
            <a:r>
              <a:rPr lang="en-US" dirty="0" smtClean="0">
                <a:latin typeface="+mn-lt"/>
              </a:rPr>
              <a:t>5</a:t>
            </a:r>
            <a:endParaRPr lang="en-US" dirty="0">
              <a:latin typeface="+mn-lt"/>
            </a:endParaRPr>
          </a:p>
        </p:txBody>
      </p:sp>
      <p:sp>
        <p:nvSpPr>
          <p:cNvPr id="49" name="TextBox 48"/>
          <p:cNvSpPr txBox="1"/>
          <p:nvPr/>
        </p:nvSpPr>
        <p:spPr>
          <a:xfrm>
            <a:off x="2286000" y="5894675"/>
            <a:ext cx="1895475" cy="461665"/>
          </a:xfrm>
          <a:prstGeom prst="rect">
            <a:avLst/>
          </a:prstGeom>
          <a:noFill/>
        </p:spPr>
        <p:txBody>
          <a:bodyPr wrap="square" rtlCol="0">
            <a:spAutoFit/>
          </a:bodyPr>
          <a:lstStyle/>
          <a:p>
            <a:pPr algn="ctr"/>
            <a:r>
              <a:rPr lang="en-US" dirty="0" smtClean="0">
                <a:latin typeface="+mn-lt"/>
              </a:rPr>
              <a:t> </a:t>
            </a:r>
            <a:r>
              <a:rPr lang="en-US" dirty="0">
                <a:latin typeface="+mn-lt"/>
              </a:rPr>
              <a:t>6</a:t>
            </a:r>
          </a:p>
        </p:txBody>
      </p:sp>
      <p:sp>
        <p:nvSpPr>
          <p:cNvPr id="50" name="TextBox 49"/>
          <p:cNvSpPr txBox="1"/>
          <p:nvPr/>
        </p:nvSpPr>
        <p:spPr>
          <a:xfrm>
            <a:off x="3429000" y="5903807"/>
            <a:ext cx="1895475" cy="461665"/>
          </a:xfrm>
          <a:prstGeom prst="rect">
            <a:avLst/>
          </a:prstGeom>
          <a:noFill/>
        </p:spPr>
        <p:txBody>
          <a:bodyPr wrap="square" rtlCol="0">
            <a:spAutoFit/>
          </a:bodyPr>
          <a:lstStyle/>
          <a:p>
            <a:pPr algn="ctr"/>
            <a:r>
              <a:rPr lang="en-US" dirty="0" smtClean="0">
                <a:latin typeface="+mn-lt"/>
              </a:rPr>
              <a:t> 7</a:t>
            </a:r>
            <a:endParaRPr lang="en-US" dirty="0">
              <a:latin typeface="+mn-lt"/>
            </a:endParaRPr>
          </a:p>
        </p:txBody>
      </p:sp>
      <p:sp>
        <p:nvSpPr>
          <p:cNvPr id="51" name="TextBox 50"/>
          <p:cNvSpPr txBox="1"/>
          <p:nvPr/>
        </p:nvSpPr>
        <p:spPr>
          <a:xfrm>
            <a:off x="4376737" y="5907557"/>
            <a:ext cx="1895475" cy="461665"/>
          </a:xfrm>
          <a:prstGeom prst="rect">
            <a:avLst/>
          </a:prstGeom>
          <a:noFill/>
        </p:spPr>
        <p:txBody>
          <a:bodyPr wrap="square" rtlCol="0">
            <a:spAutoFit/>
          </a:bodyPr>
          <a:lstStyle/>
          <a:p>
            <a:pPr algn="ctr"/>
            <a:r>
              <a:rPr lang="en-US" dirty="0" smtClean="0">
                <a:latin typeface="+mn-lt"/>
              </a:rPr>
              <a:t> 8</a:t>
            </a:r>
            <a:endParaRPr lang="en-US" dirty="0">
              <a:latin typeface="+mn-lt"/>
            </a:endParaRPr>
          </a:p>
        </p:txBody>
      </p:sp>
      <p:sp>
        <p:nvSpPr>
          <p:cNvPr id="52" name="TextBox 51"/>
          <p:cNvSpPr txBox="1"/>
          <p:nvPr/>
        </p:nvSpPr>
        <p:spPr>
          <a:xfrm>
            <a:off x="5324474" y="5907557"/>
            <a:ext cx="1895475" cy="461665"/>
          </a:xfrm>
          <a:prstGeom prst="rect">
            <a:avLst/>
          </a:prstGeom>
          <a:noFill/>
        </p:spPr>
        <p:txBody>
          <a:bodyPr wrap="square" rtlCol="0">
            <a:spAutoFit/>
          </a:bodyPr>
          <a:lstStyle/>
          <a:p>
            <a:pPr algn="ctr"/>
            <a:r>
              <a:rPr lang="en-US" dirty="0" smtClean="0">
                <a:latin typeface="+mn-lt"/>
              </a:rPr>
              <a:t> 9</a:t>
            </a:r>
            <a:endParaRPr lang="en-US" dirty="0">
              <a:latin typeface="+mn-lt"/>
            </a:endParaRPr>
          </a:p>
        </p:txBody>
      </p:sp>
      <p:sp>
        <p:nvSpPr>
          <p:cNvPr id="53" name="TextBox 52"/>
          <p:cNvSpPr txBox="1"/>
          <p:nvPr/>
        </p:nvSpPr>
        <p:spPr>
          <a:xfrm>
            <a:off x="6553200" y="5895275"/>
            <a:ext cx="1895475" cy="461665"/>
          </a:xfrm>
          <a:prstGeom prst="rect">
            <a:avLst/>
          </a:prstGeom>
          <a:noFill/>
        </p:spPr>
        <p:txBody>
          <a:bodyPr wrap="square" rtlCol="0">
            <a:spAutoFit/>
          </a:bodyPr>
          <a:lstStyle/>
          <a:p>
            <a:pPr algn="ctr"/>
            <a:r>
              <a:rPr lang="en-US" dirty="0" smtClean="0">
                <a:latin typeface="+mn-lt"/>
              </a:rPr>
              <a:t> 10</a:t>
            </a:r>
            <a:endParaRPr lang="en-US" dirty="0">
              <a:latin typeface="+mn-lt"/>
            </a:endParaRPr>
          </a:p>
        </p:txBody>
      </p:sp>
      <p:sp>
        <p:nvSpPr>
          <p:cNvPr id="54" name="Rectangle 53"/>
          <p:cNvSpPr/>
          <p:nvPr/>
        </p:nvSpPr>
        <p:spPr>
          <a:xfrm>
            <a:off x="566736" y="2566987"/>
            <a:ext cx="1880281" cy="1395413"/>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p>
            <a:pPr>
              <a:defRPr/>
            </a:pPr>
            <a:endParaRPr lang="en-US" sz="1400" b="1" dirty="0" smtClean="0">
              <a:solidFill>
                <a:schemeClr val="tx1"/>
              </a:solidFill>
            </a:endParaRPr>
          </a:p>
          <a:p>
            <a:pPr>
              <a:defRPr/>
            </a:pPr>
            <a:r>
              <a:rPr lang="en-US" sz="1400" b="1" dirty="0" smtClean="0">
                <a:solidFill>
                  <a:schemeClr val="tx1"/>
                </a:solidFill>
              </a:rPr>
              <a:t>ACDM Stages</a:t>
            </a:r>
          </a:p>
          <a:p>
            <a:pPr>
              <a:defRPr/>
            </a:pPr>
            <a:r>
              <a:rPr lang="en-US" sz="1400" b="1" dirty="0" smtClean="0">
                <a:solidFill>
                  <a:schemeClr val="tx1"/>
                </a:solidFill>
              </a:rPr>
              <a:t>Stage 1: Discovered architectural drivers</a:t>
            </a:r>
          </a:p>
          <a:p>
            <a:pPr>
              <a:defRPr/>
            </a:pPr>
            <a:r>
              <a:rPr lang="en-US" sz="1400" b="1" dirty="0" smtClean="0">
                <a:solidFill>
                  <a:schemeClr val="tx1"/>
                </a:solidFill>
              </a:rPr>
              <a:t>Stage 2: Confirmed project scope</a:t>
            </a:r>
          </a:p>
          <a:p>
            <a:pPr algn="ctr">
              <a:defRPr/>
            </a:pPr>
            <a:r>
              <a:rPr lang="en-US" sz="1400" b="1" dirty="0" smtClean="0">
                <a:solidFill>
                  <a:schemeClr val="tx1"/>
                </a:solidFill>
              </a:rPr>
              <a:t> </a:t>
            </a:r>
            <a:endParaRPr lang="en-US" sz="1400" b="1" dirty="0">
              <a:solidFill>
                <a:schemeClr val="tx1"/>
              </a:solidFill>
            </a:endParaRPr>
          </a:p>
        </p:txBody>
      </p:sp>
      <p:sp>
        <p:nvSpPr>
          <p:cNvPr id="55" name="Rectangle 54"/>
          <p:cNvSpPr/>
          <p:nvPr/>
        </p:nvSpPr>
        <p:spPr>
          <a:xfrm>
            <a:off x="2462212" y="2564295"/>
            <a:ext cx="5807242" cy="1398105"/>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en-US" sz="1400" b="1" dirty="0" smtClean="0">
                <a:solidFill>
                  <a:schemeClr val="tx1"/>
                </a:solidFill>
              </a:rPr>
              <a:t>ACDM Stages (Iteratively) </a:t>
            </a:r>
          </a:p>
          <a:p>
            <a:pPr>
              <a:defRPr/>
            </a:pPr>
            <a:r>
              <a:rPr lang="en-US" sz="1400" b="1" dirty="0" smtClean="0">
                <a:solidFill>
                  <a:schemeClr val="tx1"/>
                </a:solidFill>
              </a:rPr>
              <a:t>Stage 3: Created/Refined architecture</a:t>
            </a:r>
          </a:p>
          <a:p>
            <a:pPr>
              <a:defRPr/>
            </a:pPr>
            <a:r>
              <a:rPr lang="en-US" sz="1400" b="1" dirty="0" smtClean="0">
                <a:solidFill>
                  <a:schemeClr val="tx1"/>
                </a:solidFill>
              </a:rPr>
              <a:t>Stage 4: Evaluated the architecture </a:t>
            </a:r>
            <a:r>
              <a:rPr lang="en-US" sz="1400" b="1" dirty="0">
                <a:solidFill>
                  <a:schemeClr val="tx1"/>
                </a:solidFill>
              </a:rPr>
              <a:t>d</a:t>
            </a:r>
            <a:r>
              <a:rPr lang="en-US" sz="1400" b="1" dirty="0" smtClean="0">
                <a:solidFill>
                  <a:schemeClr val="tx1"/>
                </a:solidFill>
              </a:rPr>
              <a:t>esign</a:t>
            </a:r>
          </a:p>
          <a:p>
            <a:pPr>
              <a:defRPr/>
            </a:pPr>
            <a:r>
              <a:rPr lang="en-US" sz="1400" b="1" dirty="0" smtClean="0">
                <a:solidFill>
                  <a:schemeClr val="tx1"/>
                </a:solidFill>
              </a:rPr>
              <a:t>Stage 5: Made production decisions </a:t>
            </a:r>
          </a:p>
          <a:p>
            <a:pPr>
              <a:defRPr/>
            </a:pPr>
            <a:r>
              <a:rPr lang="en-US" sz="1400" b="1" dirty="0" smtClean="0">
                <a:solidFill>
                  <a:schemeClr val="tx1"/>
                </a:solidFill>
              </a:rPr>
              <a:t>Stage 6: Conducted few experiments</a:t>
            </a:r>
            <a:endParaRPr lang="en-US" sz="1400" b="1" dirty="0">
              <a:solidFill>
                <a:schemeClr val="tx1"/>
              </a:solidFill>
            </a:endParaRPr>
          </a:p>
        </p:txBody>
      </p:sp>
      <p:sp>
        <p:nvSpPr>
          <p:cNvPr id="57" name="AutoShape 48"/>
          <p:cNvSpPr>
            <a:spLocks noChangeArrowheads="1"/>
          </p:cNvSpPr>
          <p:nvPr/>
        </p:nvSpPr>
        <p:spPr bwMode="auto">
          <a:xfrm>
            <a:off x="2324100" y="5067300"/>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58" name="TextBox 1"/>
          <p:cNvSpPr txBox="1">
            <a:spLocks noChangeArrowheads="1"/>
          </p:cNvSpPr>
          <p:nvPr/>
        </p:nvSpPr>
        <p:spPr bwMode="auto">
          <a:xfrm>
            <a:off x="2438400" y="4495800"/>
            <a:ext cx="13716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Protocols Selected </a:t>
            </a:r>
          </a:p>
        </p:txBody>
      </p:sp>
      <p:sp>
        <p:nvSpPr>
          <p:cNvPr id="60" name="AutoShape 48"/>
          <p:cNvSpPr>
            <a:spLocks noChangeArrowheads="1"/>
          </p:cNvSpPr>
          <p:nvPr/>
        </p:nvSpPr>
        <p:spPr bwMode="auto">
          <a:xfrm>
            <a:off x="4224338" y="5067300"/>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61" name="TextBox 48"/>
          <p:cNvSpPr txBox="1">
            <a:spLocks noChangeArrowheads="1"/>
          </p:cNvSpPr>
          <p:nvPr/>
        </p:nvSpPr>
        <p:spPr bwMode="auto">
          <a:xfrm>
            <a:off x="3982237" y="4690477"/>
            <a:ext cx="6962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MOSP</a:t>
            </a:r>
            <a:endParaRPr lang="en-US" sz="1600" dirty="0">
              <a:latin typeface="Calibri"/>
              <a:cs typeface="Calibri"/>
            </a:endParaRPr>
          </a:p>
        </p:txBody>
      </p:sp>
      <p:sp>
        <p:nvSpPr>
          <p:cNvPr id="71" name="AutoShape 48"/>
          <p:cNvSpPr>
            <a:spLocks noChangeArrowheads="1"/>
          </p:cNvSpPr>
          <p:nvPr/>
        </p:nvSpPr>
        <p:spPr bwMode="auto">
          <a:xfrm>
            <a:off x="5714999" y="5067300"/>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72" name="TextBox 48"/>
          <p:cNvSpPr txBox="1">
            <a:spLocks noChangeArrowheads="1"/>
          </p:cNvSpPr>
          <p:nvPr/>
        </p:nvSpPr>
        <p:spPr bwMode="auto">
          <a:xfrm>
            <a:off x="4800600" y="5334000"/>
            <a:ext cx="110308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Production </a:t>
            </a:r>
          </a:p>
          <a:p>
            <a:pPr eaLnBrk="1" hangingPunct="1"/>
            <a:r>
              <a:rPr lang="en-US" sz="1600" dirty="0" smtClean="0">
                <a:latin typeface="Calibri"/>
                <a:cs typeface="Calibri"/>
              </a:rPr>
              <a:t>Decision</a:t>
            </a:r>
            <a:endParaRPr lang="en-US" sz="1600" dirty="0">
              <a:latin typeface="Calibri"/>
              <a:cs typeface="Calibri"/>
            </a:endParaRPr>
          </a:p>
        </p:txBody>
      </p:sp>
      <p:sp>
        <p:nvSpPr>
          <p:cNvPr id="74" name="AutoShape 48"/>
          <p:cNvSpPr>
            <a:spLocks noChangeArrowheads="1"/>
          </p:cNvSpPr>
          <p:nvPr/>
        </p:nvSpPr>
        <p:spPr bwMode="auto">
          <a:xfrm>
            <a:off x="6625711" y="4110568"/>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75" name="TextBox 48"/>
          <p:cNvSpPr txBox="1">
            <a:spLocks noChangeArrowheads="1"/>
          </p:cNvSpPr>
          <p:nvPr/>
        </p:nvSpPr>
        <p:spPr bwMode="auto">
          <a:xfrm>
            <a:off x="5791200" y="4343400"/>
            <a:ext cx="110308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Production </a:t>
            </a:r>
          </a:p>
          <a:p>
            <a:pPr eaLnBrk="1" hangingPunct="1"/>
            <a:r>
              <a:rPr lang="en-US" sz="1600" dirty="0" smtClean="0">
                <a:latin typeface="Calibri"/>
                <a:cs typeface="Calibri"/>
              </a:rPr>
              <a:t>Decision</a:t>
            </a:r>
            <a:endParaRPr lang="en-US" sz="1600" dirty="0">
              <a:latin typeface="Calibri"/>
              <a:cs typeface="Calibri"/>
            </a:endParaRPr>
          </a:p>
        </p:txBody>
      </p:sp>
      <p:sp>
        <p:nvSpPr>
          <p:cNvPr id="77" name="AutoShape 48"/>
          <p:cNvSpPr>
            <a:spLocks noChangeArrowheads="1"/>
          </p:cNvSpPr>
          <p:nvPr/>
        </p:nvSpPr>
        <p:spPr bwMode="auto">
          <a:xfrm>
            <a:off x="8117054" y="5334000"/>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79" name="TextBox 22"/>
          <p:cNvSpPr txBox="1">
            <a:spLocks noChangeArrowheads="1"/>
          </p:cNvSpPr>
          <p:nvPr/>
        </p:nvSpPr>
        <p:spPr bwMode="auto">
          <a:xfrm>
            <a:off x="6934200" y="5257800"/>
            <a:ext cx="1447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Architecture Designed</a:t>
            </a:r>
            <a:endParaRPr lang="en-US" sz="1600" dirty="0">
              <a:latin typeface="Calibri"/>
              <a:cs typeface="Calibri"/>
            </a:endParaRPr>
          </a:p>
        </p:txBody>
      </p:sp>
      <p:grpSp>
        <p:nvGrpSpPr>
          <p:cNvPr id="80" name="Group 1"/>
          <p:cNvGrpSpPr>
            <a:grpSpLocks/>
          </p:cNvGrpSpPr>
          <p:nvPr/>
        </p:nvGrpSpPr>
        <p:grpSpPr bwMode="auto">
          <a:xfrm>
            <a:off x="8305800" y="4919077"/>
            <a:ext cx="620983" cy="719723"/>
            <a:chOff x="262540" y="1967915"/>
            <a:chExt cx="621315" cy="719723"/>
          </a:xfrm>
        </p:grpSpPr>
        <p:sp>
          <p:nvSpPr>
            <p:cNvPr id="81" name="AutoShape 48"/>
            <p:cNvSpPr>
              <a:spLocks noChangeArrowheads="1"/>
            </p:cNvSpPr>
            <p:nvPr/>
          </p:nvSpPr>
          <p:spPr bwMode="auto">
            <a:xfrm>
              <a:off x="504770" y="2382838"/>
              <a:ext cx="304963"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82" name="TextBox 48"/>
            <p:cNvSpPr txBox="1">
              <a:spLocks noChangeArrowheads="1"/>
            </p:cNvSpPr>
            <p:nvPr/>
          </p:nvSpPr>
          <p:spPr bwMode="auto">
            <a:xfrm>
              <a:off x="262540" y="1967915"/>
              <a:ext cx="6213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E</a:t>
              </a:r>
              <a:r>
                <a:rPr lang="en-US" sz="1600" dirty="0" smtClean="0">
                  <a:latin typeface="Calibri"/>
                  <a:cs typeface="Calibri"/>
                </a:rPr>
                <a:t>OSP</a:t>
              </a:r>
              <a:endParaRPr lang="en-US" sz="1600" dirty="0">
                <a:latin typeface="Calibri"/>
                <a:cs typeface="Calibri"/>
              </a:endParaRPr>
            </a:p>
          </p:txBody>
        </p:sp>
      </p:grpSp>
      <p:grpSp>
        <p:nvGrpSpPr>
          <p:cNvPr id="18" name="Group 17"/>
          <p:cNvGrpSpPr/>
          <p:nvPr/>
        </p:nvGrpSpPr>
        <p:grpSpPr>
          <a:xfrm>
            <a:off x="2619376" y="6248400"/>
            <a:ext cx="4619624" cy="461665"/>
            <a:chOff x="2619376" y="6320135"/>
            <a:chExt cx="4619624" cy="461665"/>
          </a:xfrm>
        </p:grpSpPr>
        <p:cxnSp>
          <p:nvCxnSpPr>
            <p:cNvPr id="5" name="Straight Arrow Connector 4"/>
            <p:cNvCxnSpPr/>
            <p:nvPr/>
          </p:nvCxnSpPr>
          <p:spPr bwMode="auto">
            <a:xfrm>
              <a:off x="5486400" y="6550967"/>
              <a:ext cx="1752600" cy="2233"/>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47" name="Straight Arrow Connector 46"/>
            <p:cNvCxnSpPr>
              <a:stCxn id="15" idx="1"/>
            </p:cNvCxnSpPr>
            <p:nvPr/>
          </p:nvCxnSpPr>
          <p:spPr bwMode="auto">
            <a:xfrm flipH="1">
              <a:off x="2619376" y="6550968"/>
              <a:ext cx="1552882" cy="2232"/>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4172258" y="6320135"/>
              <a:ext cx="2076142" cy="461665"/>
            </a:xfrm>
            <a:prstGeom prst="rect">
              <a:avLst/>
            </a:prstGeom>
            <a:noFill/>
          </p:spPr>
          <p:txBody>
            <a:bodyPr wrap="square" rtlCol="0">
              <a:spAutoFit/>
            </a:bodyPr>
            <a:lstStyle/>
            <a:p>
              <a:r>
                <a:rPr lang="en-US" dirty="0" smtClean="0">
                  <a:latin typeface="+mn-lt"/>
                </a:rPr>
                <a:t>Iterations</a:t>
              </a:r>
              <a:endParaRPr lang="en-US" dirty="0">
                <a:latin typeface="+mn-lt"/>
              </a:endParaRPr>
            </a:p>
          </p:txBody>
        </p:sp>
      </p:grpSp>
      <p:sp>
        <p:nvSpPr>
          <p:cNvPr id="3" name="Slide Number Placeholder 2"/>
          <p:cNvSpPr>
            <a:spLocks noGrp="1"/>
          </p:cNvSpPr>
          <p:nvPr>
            <p:ph type="sldNum" sz="quarter" idx="10"/>
          </p:nvPr>
        </p:nvSpPr>
        <p:spPr/>
        <p:txBody>
          <a:bodyPr/>
          <a:lstStyle/>
          <a:p>
            <a:fld id="{8BE75BF4-F827-664A-A667-67002CB07057}" type="slidenum">
              <a:rPr lang="en-US" smtClean="0"/>
              <a:pPr/>
              <a:t>11</a:t>
            </a:fld>
            <a:endParaRPr lang="en-US"/>
          </a:p>
        </p:txBody>
      </p:sp>
    </p:spTree>
    <p:extLst>
      <p:ext uri="{BB962C8B-B14F-4D97-AF65-F5344CB8AC3E}">
        <p14:creationId xmlns:p14="http://schemas.microsoft.com/office/powerpoint/2010/main" val="28098754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smtClean="0"/>
              <a:t>Requirements Management</a:t>
            </a:r>
          </a:p>
          <a:p>
            <a:r>
              <a:rPr lang="en-US" dirty="0" smtClean="0">
                <a:solidFill>
                  <a:schemeClr val="bg2"/>
                </a:solidFill>
              </a:rPr>
              <a:t>Architecture Design</a:t>
            </a:r>
          </a:p>
          <a:p>
            <a:r>
              <a:rPr lang="en-US" dirty="0" smtClean="0">
                <a:solidFill>
                  <a:schemeClr val="bg2"/>
                </a:solidFill>
              </a:rPr>
              <a:t>Project Management</a:t>
            </a:r>
          </a:p>
          <a:p>
            <a:r>
              <a:rPr lang="en-US" dirty="0" smtClean="0">
                <a:solidFill>
                  <a:schemeClr val="bg2"/>
                </a:solidFill>
              </a:rPr>
              <a:t>Quality Assurance</a:t>
            </a:r>
          </a:p>
          <a:p>
            <a:r>
              <a:rPr lang="en-US" dirty="0" smtClean="0">
                <a:solidFill>
                  <a:schemeClr val="bg2"/>
                </a:solidFill>
              </a:rPr>
              <a:t>Risk Management</a:t>
            </a:r>
            <a:endParaRPr lang="en-US" dirty="0">
              <a:solidFill>
                <a:schemeClr val="bg2"/>
              </a:solidFill>
            </a:endParaRPr>
          </a:p>
        </p:txBody>
      </p:sp>
      <p:sp>
        <p:nvSpPr>
          <p:cNvPr id="4"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Requirements</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12</a:t>
            </a:fld>
            <a:endParaRPr lang="en-US"/>
          </a:p>
        </p:txBody>
      </p:sp>
    </p:spTree>
    <p:extLst>
      <p:ext uri="{BB962C8B-B14F-4D97-AF65-F5344CB8AC3E}">
        <p14:creationId xmlns:p14="http://schemas.microsoft.com/office/powerpoint/2010/main" val="23344751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Strategy</a:t>
            </a:r>
            <a:endParaRPr lang="en-US" dirty="0"/>
          </a:p>
        </p:txBody>
      </p:sp>
      <p:graphicFrame>
        <p:nvGraphicFramePr>
          <p:cNvPr id="4" name="Diagram 3"/>
          <p:cNvGraphicFramePr/>
          <p:nvPr>
            <p:extLst>
              <p:ext uri="{D42A27DB-BD31-4B8C-83A1-F6EECF244321}">
                <p14:modId xmlns:p14="http://schemas.microsoft.com/office/powerpoint/2010/main" val="908541550"/>
              </p:ext>
            </p:extLst>
          </p:nvPr>
        </p:nvGraphicFramePr>
        <p:xfrm>
          <a:off x="457200" y="1424020"/>
          <a:ext cx="8602577" cy="46719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2"/>
          <p:cNvSpPr txBox="1">
            <a:spLocks noChangeArrowheads="1"/>
          </p:cNvSpPr>
          <p:nvPr/>
        </p:nvSpPr>
        <p:spPr bwMode="auto">
          <a:xfrm>
            <a:off x="2362200" y="1524000"/>
            <a:ext cx="4019049" cy="97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marL="285750" indent="-285750" eaLnBrk="1" hangingPunct="1">
              <a:lnSpc>
                <a:spcPct val="60000"/>
              </a:lnSpc>
              <a:spcBef>
                <a:spcPct val="50000"/>
              </a:spcBef>
              <a:buFont typeface="Arial"/>
              <a:buChar char="•"/>
            </a:pPr>
            <a:r>
              <a:rPr lang="en-US" dirty="0">
                <a:latin typeface="Calibri" charset="0"/>
              </a:rPr>
              <a:t>Operational requirements</a:t>
            </a:r>
          </a:p>
          <a:p>
            <a:pPr marL="285750" indent="-285750" eaLnBrk="1" hangingPunct="1">
              <a:lnSpc>
                <a:spcPct val="60000"/>
              </a:lnSpc>
              <a:spcBef>
                <a:spcPct val="50000"/>
              </a:spcBef>
              <a:buFont typeface="Arial"/>
              <a:buChar char="•"/>
            </a:pPr>
            <a:r>
              <a:rPr lang="en-US" dirty="0">
                <a:latin typeface="Calibri" charset="0"/>
              </a:rPr>
              <a:t>Business and technical constraints</a:t>
            </a:r>
          </a:p>
          <a:p>
            <a:pPr marL="285750" indent="-285750" eaLnBrk="1" hangingPunct="1">
              <a:lnSpc>
                <a:spcPct val="60000"/>
              </a:lnSpc>
              <a:spcBef>
                <a:spcPct val="50000"/>
              </a:spcBef>
              <a:buFont typeface="Arial"/>
              <a:buChar char="•"/>
            </a:pPr>
            <a:r>
              <a:rPr lang="en-US" dirty="0">
                <a:latin typeface="Calibri" charset="0"/>
              </a:rPr>
              <a:t>Quality </a:t>
            </a:r>
            <a:r>
              <a:rPr lang="en-US" dirty="0" smtClean="0">
                <a:latin typeface="Calibri" charset="0"/>
              </a:rPr>
              <a:t>attribute requirements</a:t>
            </a:r>
            <a:endParaRPr lang="en-US" dirty="0">
              <a:latin typeface="Calibri" charset="0"/>
            </a:endParaRPr>
          </a:p>
        </p:txBody>
      </p:sp>
      <p:sp>
        <p:nvSpPr>
          <p:cNvPr id="8" name="TextBox 2"/>
          <p:cNvSpPr txBox="1">
            <a:spLocks noChangeArrowheads="1"/>
          </p:cNvSpPr>
          <p:nvPr/>
        </p:nvSpPr>
        <p:spPr bwMode="auto">
          <a:xfrm>
            <a:off x="3962400" y="2667000"/>
            <a:ext cx="1402948" cy="97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marL="285750" indent="-285750" eaLnBrk="1" hangingPunct="1">
              <a:lnSpc>
                <a:spcPct val="60000"/>
              </a:lnSpc>
              <a:spcBef>
                <a:spcPct val="50000"/>
              </a:spcBef>
              <a:buFont typeface="Arial"/>
              <a:buChar char="•"/>
            </a:pPr>
            <a:r>
              <a:rPr lang="en-US" dirty="0" smtClean="0">
                <a:latin typeface="Calibri" charset="0"/>
              </a:rPr>
              <a:t>Clarify</a:t>
            </a:r>
            <a:endParaRPr lang="en-US" dirty="0">
              <a:latin typeface="Calibri" charset="0"/>
            </a:endParaRPr>
          </a:p>
          <a:p>
            <a:pPr marL="285750" indent="-285750" eaLnBrk="1" hangingPunct="1">
              <a:lnSpc>
                <a:spcPct val="60000"/>
              </a:lnSpc>
              <a:spcBef>
                <a:spcPct val="50000"/>
              </a:spcBef>
              <a:buFont typeface="Arial"/>
              <a:buChar char="•"/>
            </a:pPr>
            <a:r>
              <a:rPr lang="en-US" dirty="0" smtClean="0">
                <a:latin typeface="Calibri" charset="0"/>
              </a:rPr>
              <a:t>Prioritize</a:t>
            </a:r>
            <a:endParaRPr lang="en-US" dirty="0">
              <a:latin typeface="Calibri" charset="0"/>
            </a:endParaRPr>
          </a:p>
          <a:p>
            <a:pPr marL="285750" indent="-285750" eaLnBrk="1" hangingPunct="1">
              <a:lnSpc>
                <a:spcPct val="60000"/>
              </a:lnSpc>
              <a:spcBef>
                <a:spcPct val="50000"/>
              </a:spcBef>
              <a:buFont typeface="Arial"/>
              <a:buChar char="•"/>
            </a:pPr>
            <a:r>
              <a:rPr lang="en-US" dirty="0" smtClean="0">
                <a:latin typeface="Calibri" charset="0"/>
              </a:rPr>
              <a:t>Model</a:t>
            </a:r>
            <a:endParaRPr lang="en-US" dirty="0">
              <a:latin typeface="Calibri" charset="0"/>
            </a:endParaRPr>
          </a:p>
        </p:txBody>
      </p:sp>
      <p:sp>
        <p:nvSpPr>
          <p:cNvPr id="9" name="TextBox 2"/>
          <p:cNvSpPr txBox="1">
            <a:spLocks noChangeArrowheads="1"/>
          </p:cNvSpPr>
          <p:nvPr/>
        </p:nvSpPr>
        <p:spPr bwMode="auto">
          <a:xfrm>
            <a:off x="5075131" y="4012128"/>
            <a:ext cx="2342007" cy="636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marL="0" indent="0" algn="ctr" eaLnBrk="1" hangingPunct="1">
              <a:lnSpc>
                <a:spcPct val="60000"/>
              </a:lnSpc>
              <a:spcBef>
                <a:spcPct val="50000"/>
              </a:spcBef>
            </a:pPr>
            <a:r>
              <a:rPr lang="en-US" b="1" dirty="0" smtClean="0">
                <a:latin typeface="Calibri" charset="0"/>
              </a:rPr>
              <a:t>Architecture Drivers</a:t>
            </a:r>
          </a:p>
          <a:p>
            <a:pPr marL="0" indent="0" algn="ctr" eaLnBrk="1" hangingPunct="1">
              <a:lnSpc>
                <a:spcPct val="60000"/>
              </a:lnSpc>
              <a:spcBef>
                <a:spcPct val="50000"/>
              </a:spcBef>
            </a:pPr>
            <a:r>
              <a:rPr lang="en-US" b="1" dirty="0" smtClean="0">
                <a:latin typeface="Calibri" charset="0"/>
              </a:rPr>
              <a:t>Specification</a:t>
            </a:r>
            <a:endParaRPr lang="en-US" b="1" dirty="0">
              <a:latin typeface="Calibri" charset="0"/>
            </a:endParaRPr>
          </a:p>
        </p:txBody>
      </p:sp>
      <p:sp>
        <p:nvSpPr>
          <p:cNvPr id="10" name="TextBox 2"/>
          <p:cNvSpPr txBox="1">
            <a:spLocks noChangeArrowheads="1"/>
          </p:cNvSpPr>
          <p:nvPr/>
        </p:nvSpPr>
        <p:spPr bwMode="auto">
          <a:xfrm>
            <a:off x="6324600" y="5029200"/>
            <a:ext cx="2492990" cy="97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marL="285750" indent="-285750" eaLnBrk="1" hangingPunct="1">
              <a:lnSpc>
                <a:spcPct val="60000"/>
              </a:lnSpc>
              <a:spcBef>
                <a:spcPct val="50000"/>
              </a:spcBef>
              <a:buFont typeface="Arial"/>
              <a:buChar char="•"/>
            </a:pPr>
            <a:r>
              <a:rPr lang="en-US" dirty="0" smtClean="0">
                <a:latin typeface="Calibri" charset="0"/>
              </a:rPr>
              <a:t>Architecture design</a:t>
            </a:r>
          </a:p>
          <a:p>
            <a:pPr marL="285750" indent="-285750" eaLnBrk="1" hangingPunct="1">
              <a:lnSpc>
                <a:spcPct val="60000"/>
              </a:lnSpc>
              <a:spcBef>
                <a:spcPct val="50000"/>
              </a:spcBef>
              <a:buFont typeface="Arial"/>
              <a:buChar char="•"/>
            </a:pPr>
            <a:r>
              <a:rPr lang="en-US" dirty="0" smtClean="0">
                <a:latin typeface="Calibri" charset="0"/>
              </a:rPr>
              <a:t>Experimentation</a:t>
            </a:r>
          </a:p>
          <a:p>
            <a:pPr marL="285750" indent="-285750" eaLnBrk="1" hangingPunct="1">
              <a:lnSpc>
                <a:spcPct val="60000"/>
              </a:lnSpc>
              <a:spcBef>
                <a:spcPct val="50000"/>
              </a:spcBef>
              <a:buFont typeface="Arial"/>
              <a:buChar char="•"/>
            </a:pPr>
            <a:r>
              <a:rPr lang="en-US" dirty="0" smtClean="0">
                <a:latin typeface="Calibri" charset="0"/>
              </a:rPr>
              <a:t>Usage scenarios</a:t>
            </a:r>
            <a:endParaRPr lang="en-US" dirty="0">
              <a:latin typeface="Calibri" charset="0"/>
            </a:endParaRPr>
          </a:p>
        </p:txBody>
      </p:sp>
      <p:sp>
        <p:nvSpPr>
          <p:cNvPr id="3" name="Slide Number Placeholder 2"/>
          <p:cNvSpPr>
            <a:spLocks noGrp="1"/>
          </p:cNvSpPr>
          <p:nvPr>
            <p:ph type="sldNum" sz="quarter" idx="10"/>
          </p:nvPr>
        </p:nvSpPr>
        <p:spPr/>
        <p:txBody>
          <a:bodyPr/>
          <a:lstStyle/>
          <a:p>
            <a:fld id="{8BE75BF4-F827-664A-A667-67002CB07057}" type="slidenum">
              <a:rPr lang="en-US" smtClean="0"/>
              <a:pPr/>
              <a:t>13</a:t>
            </a:fld>
            <a:endParaRPr lang="en-US"/>
          </a:p>
        </p:txBody>
      </p:sp>
      <p:sp>
        <p:nvSpPr>
          <p:cNvPr id="11"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Requirements</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spTree>
    <p:extLst>
      <p:ext uri="{BB962C8B-B14F-4D97-AF65-F5344CB8AC3E}">
        <p14:creationId xmlns:p14="http://schemas.microsoft.com/office/powerpoint/2010/main" val="34620862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Architectural Drivers</a:t>
            </a:r>
            <a:endParaRPr lang="en-US" dirty="0"/>
          </a:p>
        </p:txBody>
      </p:sp>
      <p:sp>
        <p:nvSpPr>
          <p:cNvPr id="4" name="Content Placeholder 3"/>
          <p:cNvSpPr>
            <a:spLocks noGrp="1"/>
          </p:cNvSpPr>
          <p:nvPr>
            <p:ph sz="half" idx="1"/>
          </p:nvPr>
        </p:nvSpPr>
        <p:spPr>
          <a:xfrm>
            <a:off x="533400" y="1447800"/>
            <a:ext cx="4267200" cy="4114800"/>
          </a:xfrm>
        </p:spPr>
        <p:txBody>
          <a:bodyPr/>
          <a:lstStyle/>
          <a:p>
            <a:r>
              <a:rPr lang="en-US" sz="2000" dirty="0" smtClean="0"/>
              <a:t>High Priority Quality Attributes (QA)</a:t>
            </a:r>
          </a:p>
          <a:p>
            <a:pPr lvl="1"/>
            <a:r>
              <a:rPr lang="en-US" sz="1600" dirty="0" smtClean="0"/>
              <a:t>Scalability</a:t>
            </a:r>
          </a:p>
          <a:p>
            <a:pPr lvl="1"/>
            <a:r>
              <a:rPr lang="en-US" sz="1600" dirty="0" smtClean="0"/>
              <a:t>Protocol Extensibility</a:t>
            </a:r>
          </a:p>
          <a:p>
            <a:pPr lvl="1"/>
            <a:r>
              <a:rPr lang="en-US" sz="1600" dirty="0" smtClean="0"/>
              <a:t>Service Extensibility</a:t>
            </a:r>
          </a:p>
          <a:p>
            <a:r>
              <a:rPr lang="en-US" sz="2000" dirty="0" smtClean="0"/>
              <a:t>Medium Priority QAs</a:t>
            </a:r>
          </a:p>
          <a:p>
            <a:pPr lvl="1"/>
            <a:r>
              <a:rPr lang="en-US" sz="1600" dirty="0" smtClean="0"/>
              <a:t>Performance (latency, throughput)</a:t>
            </a:r>
          </a:p>
          <a:p>
            <a:pPr lvl="1"/>
            <a:r>
              <a:rPr lang="en-US" sz="1600" dirty="0" smtClean="0"/>
              <a:t>Deployability </a:t>
            </a:r>
          </a:p>
          <a:p>
            <a:pPr lvl="1"/>
            <a:r>
              <a:rPr lang="en-US" sz="1600" dirty="0" smtClean="0"/>
              <a:t>Reliability (fault detection)</a:t>
            </a:r>
          </a:p>
          <a:p>
            <a:r>
              <a:rPr lang="en-US" sz="2000" dirty="0" smtClean="0"/>
              <a:t>Low Priority QAs</a:t>
            </a:r>
          </a:p>
          <a:p>
            <a:pPr lvl="1"/>
            <a:r>
              <a:rPr lang="en-US" sz="1600" dirty="0" smtClean="0"/>
              <a:t>Security (confidentiality)</a:t>
            </a:r>
          </a:p>
          <a:p>
            <a:pPr lvl="1"/>
            <a:r>
              <a:rPr lang="en-US" sz="1600" dirty="0" smtClean="0"/>
              <a:t>Availability (recovery)</a:t>
            </a:r>
          </a:p>
          <a:p>
            <a:endParaRPr lang="en-US" sz="2000" dirty="0" smtClean="0"/>
          </a:p>
          <a:p>
            <a:pPr lvl="1"/>
            <a:endParaRPr lang="en-US" sz="1600" dirty="0" smtClean="0"/>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824373921"/>
              </p:ext>
            </p:extLst>
          </p:nvPr>
        </p:nvGraphicFramePr>
        <p:xfrm>
          <a:off x="4800600" y="1447800"/>
          <a:ext cx="3809999" cy="1854200"/>
        </p:xfrm>
        <a:graphic>
          <a:graphicData uri="http://schemas.openxmlformats.org/drawingml/2006/table">
            <a:tbl>
              <a:tblPr firstRow="1" bandRow="1">
                <a:tableStyleId>{616DA210-FB5B-4158-B5E0-FEB733F419BA}</a:tableStyleId>
              </a:tblPr>
              <a:tblGrid>
                <a:gridCol w="2286000"/>
                <a:gridCol w="457200"/>
                <a:gridCol w="1066799"/>
              </a:tblGrid>
              <a:tr h="370840">
                <a:tc>
                  <a:txBody>
                    <a:bodyPr/>
                    <a:lstStyle/>
                    <a:p>
                      <a:r>
                        <a:rPr lang="en-US" dirty="0" smtClean="0"/>
                        <a:t>Category</a:t>
                      </a:r>
                      <a:endParaRPr lang="en-US" dirty="0"/>
                    </a:p>
                  </a:txBody>
                  <a:tcPr/>
                </a:tc>
                <a:tc>
                  <a:txBody>
                    <a:bodyPr/>
                    <a:lstStyle/>
                    <a:p>
                      <a:pPr algn="ctr"/>
                      <a:r>
                        <a:rPr lang="en-US" dirty="0" smtClean="0"/>
                        <a:t>#</a:t>
                      </a:r>
                      <a:endParaRPr lang="en-US" dirty="0"/>
                    </a:p>
                  </a:txBody>
                  <a:tcPr/>
                </a:tc>
                <a:tc>
                  <a:txBody>
                    <a:bodyPr/>
                    <a:lstStyle/>
                    <a:p>
                      <a:pPr algn="ctr"/>
                      <a:r>
                        <a:rPr lang="en-US" dirty="0" smtClean="0"/>
                        <a:t>Volatility</a:t>
                      </a:r>
                      <a:endParaRPr lang="en-US" dirty="0"/>
                    </a:p>
                  </a:txBody>
                  <a:tcPr/>
                </a:tc>
              </a:tr>
              <a:tr h="370840">
                <a:tc>
                  <a:txBody>
                    <a:bodyPr/>
                    <a:lstStyle/>
                    <a:p>
                      <a:r>
                        <a:rPr lang="en-US" dirty="0" smtClean="0"/>
                        <a:t>QA</a:t>
                      </a:r>
                      <a:r>
                        <a:rPr lang="en-US" baseline="0" dirty="0" smtClean="0"/>
                        <a:t> Scenarios</a:t>
                      </a:r>
                      <a:endParaRPr lang="en-US" dirty="0"/>
                    </a:p>
                  </a:txBody>
                  <a:tcPr/>
                </a:tc>
                <a:tc>
                  <a:txBody>
                    <a:bodyPr/>
                    <a:lstStyle/>
                    <a:p>
                      <a:pPr algn="ctr"/>
                      <a:r>
                        <a:rPr lang="en-US" dirty="0" smtClean="0"/>
                        <a:t>10</a:t>
                      </a:r>
                      <a:endParaRPr lang="en-US" dirty="0"/>
                    </a:p>
                  </a:txBody>
                  <a:tcPr/>
                </a:tc>
                <a:tc>
                  <a:txBody>
                    <a:bodyPr/>
                    <a:lstStyle/>
                    <a:p>
                      <a:r>
                        <a:rPr lang="en-US" sz="1600" dirty="0" smtClean="0"/>
                        <a:t>TODO</a:t>
                      </a:r>
                      <a:endParaRPr lang="en-US" sz="1600" dirty="0"/>
                    </a:p>
                  </a:txBody>
                  <a:tcPr/>
                </a:tc>
              </a:tr>
              <a:tr h="370840">
                <a:tc>
                  <a:txBody>
                    <a:bodyPr/>
                    <a:lstStyle/>
                    <a:p>
                      <a:r>
                        <a:rPr lang="en-US" dirty="0" smtClean="0"/>
                        <a:t>Functional Use Cases</a:t>
                      </a:r>
                      <a:endParaRPr lang="en-US" dirty="0"/>
                    </a:p>
                  </a:txBody>
                  <a:tcPr/>
                </a:tc>
                <a:tc>
                  <a:txBody>
                    <a:bodyPr/>
                    <a:lstStyle/>
                    <a:p>
                      <a:pPr algn="ctr"/>
                      <a:r>
                        <a:rPr lang="en-US" dirty="0" smtClean="0"/>
                        <a:t>16</a:t>
                      </a:r>
                      <a:endParaRPr lang="en-US" dirty="0"/>
                    </a:p>
                  </a:txBody>
                  <a:tcPr/>
                </a:tc>
                <a:tc>
                  <a:txBody>
                    <a:bodyPr/>
                    <a:lstStyle/>
                    <a:p>
                      <a:r>
                        <a:rPr lang="en-US" sz="1600" dirty="0" smtClean="0"/>
                        <a:t>TODO</a:t>
                      </a:r>
                      <a:endParaRPr lang="en-US" sz="1600" dirty="0"/>
                    </a:p>
                  </a:txBody>
                  <a:tcPr/>
                </a:tc>
              </a:tr>
              <a:tr h="370840">
                <a:tc>
                  <a:txBody>
                    <a:bodyPr/>
                    <a:lstStyle/>
                    <a:p>
                      <a:r>
                        <a:rPr lang="en-US" dirty="0" smtClean="0"/>
                        <a:t>Technical Constraints</a:t>
                      </a:r>
                      <a:endParaRPr lang="en-US" dirty="0"/>
                    </a:p>
                  </a:txBody>
                  <a:tcPr/>
                </a:tc>
                <a:tc>
                  <a:txBody>
                    <a:bodyPr/>
                    <a:lstStyle/>
                    <a:p>
                      <a:pPr algn="ctr"/>
                      <a:r>
                        <a:rPr lang="en-US" dirty="0" smtClean="0"/>
                        <a:t>11</a:t>
                      </a:r>
                      <a:endParaRPr lang="en-US" dirty="0"/>
                    </a:p>
                  </a:txBody>
                  <a:tcPr/>
                </a:tc>
                <a:tc>
                  <a:txBody>
                    <a:bodyPr/>
                    <a:lstStyle/>
                    <a:p>
                      <a:r>
                        <a:rPr lang="en-US" sz="1600" dirty="0" smtClean="0"/>
                        <a:t>TODO</a:t>
                      </a:r>
                      <a:endParaRPr lang="en-US" sz="1600" dirty="0"/>
                    </a:p>
                  </a:txBody>
                  <a:tcPr/>
                </a:tc>
              </a:tr>
              <a:tr h="370840">
                <a:tc>
                  <a:txBody>
                    <a:bodyPr/>
                    <a:lstStyle/>
                    <a:p>
                      <a:r>
                        <a:rPr lang="en-US" dirty="0" smtClean="0"/>
                        <a:t>Business Constraints</a:t>
                      </a:r>
                      <a:endParaRPr lang="en-US" dirty="0"/>
                    </a:p>
                  </a:txBody>
                  <a:tcPr/>
                </a:tc>
                <a:tc>
                  <a:txBody>
                    <a:bodyPr/>
                    <a:lstStyle/>
                    <a:p>
                      <a:pPr algn="ctr"/>
                      <a:r>
                        <a:rPr lang="en-US" dirty="0" smtClean="0"/>
                        <a:t>9</a:t>
                      </a:r>
                      <a:endParaRPr lang="en-US" dirty="0"/>
                    </a:p>
                  </a:txBody>
                  <a:tcPr/>
                </a:tc>
                <a:tc>
                  <a:txBody>
                    <a:bodyPr/>
                    <a:lstStyle/>
                    <a:p>
                      <a:r>
                        <a:rPr lang="en-US" sz="1600" dirty="0" smtClean="0"/>
                        <a:t>TODO</a:t>
                      </a:r>
                      <a:endParaRPr lang="en-US" sz="1600" dirty="0"/>
                    </a:p>
                  </a:txBody>
                  <a:tcPr/>
                </a:tc>
              </a:tr>
            </a:tbl>
          </a:graphicData>
        </a:graphic>
      </p:graphicFrame>
      <p:sp>
        <p:nvSpPr>
          <p:cNvPr id="7" name="Content Placeholder 3"/>
          <p:cNvSpPr txBox="1">
            <a:spLocks/>
          </p:cNvSpPr>
          <p:nvPr/>
        </p:nvSpPr>
        <p:spPr bwMode="auto">
          <a:xfrm>
            <a:off x="4800600" y="3429000"/>
            <a:ext cx="40386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chemeClr val="tx1"/>
                </a:solidFill>
                <a:latin typeface="+mn-lt"/>
                <a:ea typeface="+mn-ea"/>
                <a:cs typeface="+mn-cs"/>
              </a:defRPr>
            </a:lvl1pPr>
            <a:lvl2pPr marL="742950" indent="-285750" algn="l" rtl="0" fontAlgn="base">
              <a:spcBef>
                <a:spcPct val="20000"/>
              </a:spcBef>
              <a:spcAft>
                <a:spcPct val="0"/>
              </a:spcAft>
              <a:buChar char="–"/>
              <a:defRPr sz="2400">
                <a:solidFill>
                  <a:schemeClr val="tx1"/>
                </a:solidFill>
                <a:latin typeface="+mn-lt"/>
                <a:ea typeface="+mn-ea"/>
              </a:defRPr>
            </a:lvl2pPr>
            <a:lvl3pPr marL="1143000" indent="-228600" algn="l" rtl="0" fontAlgn="base">
              <a:spcBef>
                <a:spcPct val="20000"/>
              </a:spcBef>
              <a:spcAft>
                <a:spcPct val="0"/>
              </a:spcAft>
              <a:buChar char="•"/>
              <a:defRPr sz="2000">
                <a:solidFill>
                  <a:schemeClr val="tx1"/>
                </a:solidFill>
                <a:latin typeface="+mn-lt"/>
                <a:ea typeface="+mn-ea"/>
              </a:defRPr>
            </a:lvl3pPr>
            <a:lvl4pPr marL="1600200" indent="-228600" algn="l" rtl="0" fontAlgn="base">
              <a:spcBef>
                <a:spcPct val="20000"/>
              </a:spcBef>
              <a:spcAft>
                <a:spcPct val="0"/>
              </a:spcAft>
              <a:buChar char="–"/>
              <a:defRPr sz="1800">
                <a:solidFill>
                  <a:schemeClr val="tx1"/>
                </a:solidFill>
                <a:latin typeface="+mn-lt"/>
                <a:ea typeface="+mn-ea"/>
              </a:defRPr>
            </a:lvl4pPr>
            <a:lvl5pPr marL="2057400" indent="-228600" algn="l" rtl="0" fontAlgn="base">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r>
              <a:rPr lang="en-US" sz="2000" dirty="0" smtClean="0"/>
              <a:t>Functional Requirements</a:t>
            </a:r>
          </a:p>
          <a:p>
            <a:pPr lvl="1"/>
            <a:r>
              <a:rPr lang="en-US" sz="1600" dirty="0" smtClean="0"/>
              <a:t>Core message exchange patterns</a:t>
            </a:r>
          </a:p>
          <a:p>
            <a:pPr lvl="1"/>
            <a:r>
              <a:rPr lang="en-US" sz="1600" dirty="0" smtClean="0"/>
              <a:t>OpenADR services</a:t>
            </a:r>
          </a:p>
          <a:p>
            <a:pPr lvl="1"/>
            <a:r>
              <a:rPr lang="en-US" sz="1600" dirty="0" smtClean="0"/>
              <a:t>System configuration </a:t>
            </a:r>
          </a:p>
          <a:p>
            <a:pPr lvl="1"/>
            <a:r>
              <a:rPr lang="en-US" sz="1600" dirty="0" smtClean="0"/>
              <a:t>Front-end command and control</a:t>
            </a:r>
          </a:p>
          <a:p>
            <a:pPr lvl="1"/>
            <a:endParaRPr lang="en-US" sz="1600" dirty="0" smtClean="0"/>
          </a:p>
          <a:p>
            <a:pPr lvl="1"/>
            <a:endParaRPr lang="en-US" sz="1600" dirty="0" smtClean="0"/>
          </a:p>
          <a:p>
            <a:pPr lvl="1"/>
            <a:endParaRPr lang="en-US" sz="1600" dirty="0" smtClean="0"/>
          </a:p>
          <a:p>
            <a:pPr lvl="1"/>
            <a:endParaRPr lang="en-US" sz="1600" dirty="0" smtClean="0"/>
          </a:p>
        </p:txBody>
      </p:sp>
      <p:sp>
        <p:nvSpPr>
          <p:cNvPr id="3" name="Slide Number Placeholder 2"/>
          <p:cNvSpPr>
            <a:spLocks noGrp="1"/>
          </p:cNvSpPr>
          <p:nvPr>
            <p:ph type="sldNum" sz="quarter" idx="10"/>
          </p:nvPr>
        </p:nvSpPr>
        <p:spPr/>
        <p:txBody>
          <a:bodyPr/>
          <a:lstStyle/>
          <a:p>
            <a:fld id="{B9A4ED07-CC02-B447-BD13-44581A5CFE92}" type="slidenum">
              <a:rPr lang="en-US" smtClean="0"/>
              <a:pPr/>
              <a:t>14</a:t>
            </a:fld>
            <a:endParaRPr lang="en-US"/>
          </a:p>
        </p:txBody>
      </p:sp>
      <p:sp>
        <p:nvSpPr>
          <p:cNvPr id="8"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Requirements</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spTree>
    <p:extLst>
      <p:ext uri="{BB962C8B-B14F-4D97-AF65-F5344CB8AC3E}">
        <p14:creationId xmlns:p14="http://schemas.microsoft.com/office/powerpoint/2010/main" val="7665523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a:solidFill>
                  <a:schemeClr val="bg2"/>
                </a:solidFill>
              </a:rPr>
              <a:t>Requirements Management</a:t>
            </a:r>
          </a:p>
          <a:p>
            <a:r>
              <a:rPr lang="en-US" dirty="0" smtClean="0">
                <a:solidFill>
                  <a:srgbClr val="000000"/>
                </a:solidFill>
              </a:rPr>
              <a:t>Architecture Design</a:t>
            </a:r>
          </a:p>
          <a:p>
            <a:r>
              <a:rPr lang="en-US" dirty="0" smtClean="0">
                <a:solidFill>
                  <a:schemeClr val="bg2"/>
                </a:solidFill>
              </a:rPr>
              <a:t>Project Management</a:t>
            </a:r>
          </a:p>
          <a:p>
            <a:r>
              <a:rPr lang="en-US" dirty="0" smtClean="0">
                <a:solidFill>
                  <a:schemeClr val="bg2"/>
                </a:solidFill>
              </a:rPr>
              <a:t>Quality Assurance</a:t>
            </a:r>
          </a:p>
          <a:p>
            <a:r>
              <a:rPr lang="en-US" dirty="0" smtClean="0">
                <a:solidFill>
                  <a:schemeClr val="bg2"/>
                </a:solidFill>
              </a:rPr>
              <a:t>Risk Management</a:t>
            </a:r>
            <a:endParaRPr lang="en-US" dirty="0">
              <a:solidFill>
                <a:schemeClr val="bg2"/>
              </a:solidFill>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15</a:t>
            </a:fld>
            <a:endParaRPr lang="en-US"/>
          </a:p>
        </p:txBody>
      </p:sp>
      <p:sp>
        <p:nvSpPr>
          <p:cNvPr id="6"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spTree>
    <p:extLst>
      <p:ext uri="{BB962C8B-B14F-4D97-AF65-F5344CB8AC3E}">
        <p14:creationId xmlns:p14="http://schemas.microsoft.com/office/powerpoint/2010/main" val="1755581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p:nvPr/>
        </p:nvPicPr>
        <p:blipFill>
          <a:blip r:embed="rId3">
            <a:extLst>
              <a:ext uri="{28A0092B-C50C-407E-A947-70E740481C1C}">
                <a14:useLocalDpi xmlns:a14="http://schemas.microsoft.com/office/drawing/2010/main" val="0"/>
              </a:ext>
            </a:extLst>
          </a:blip>
          <a:stretch>
            <a:fillRect/>
          </a:stretch>
        </p:blipFill>
        <p:spPr>
          <a:xfrm>
            <a:off x="228600" y="4343400"/>
            <a:ext cx="2438400" cy="1783471"/>
          </a:xfrm>
          <a:prstGeom prst="rect">
            <a:avLst/>
          </a:prstGeom>
        </p:spPr>
      </p:pic>
      <p:sp>
        <p:nvSpPr>
          <p:cNvPr id="10" name="Bent Arrow 9"/>
          <p:cNvSpPr/>
          <p:nvPr/>
        </p:nvSpPr>
        <p:spPr bwMode="auto">
          <a:xfrm rot="16200000">
            <a:off x="6172200" y="2514600"/>
            <a:ext cx="914400" cy="1219200"/>
          </a:xfrm>
          <a:prstGeom prst="bentArrow">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 name="Title 1"/>
          <p:cNvSpPr>
            <a:spLocks noGrp="1"/>
          </p:cNvSpPr>
          <p:nvPr>
            <p:ph type="title"/>
          </p:nvPr>
        </p:nvSpPr>
        <p:spPr/>
        <p:txBody>
          <a:bodyPr/>
          <a:lstStyle/>
          <a:p>
            <a:r>
              <a:rPr lang="en-US" dirty="0" smtClean="0"/>
              <a:t>Architecture Design Process</a:t>
            </a:r>
            <a:endParaRPr lang="en-US" dirty="0"/>
          </a:p>
        </p:txBody>
      </p:sp>
      <p:sp>
        <p:nvSpPr>
          <p:cNvPr id="5" name="Slide Number Placeholder 4"/>
          <p:cNvSpPr>
            <a:spLocks noGrp="1"/>
          </p:cNvSpPr>
          <p:nvPr>
            <p:ph type="sldNum" sz="quarter" idx="10"/>
          </p:nvPr>
        </p:nvSpPr>
        <p:spPr/>
        <p:txBody>
          <a:bodyPr/>
          <a:lstStyle/>
          <a:p>
            <a:fld id="{8BE75BF4-F827-664A-A667-67002CB07057}" type="slidenum">
              <a:rPr lang="en-US" smtClean="0"/>
              <a:pPr/>
              <a:t>16</a:t>
            </a:fld>
            <a:endParaRPr lang="en-US"/>
          </a:p>
        </p:txBody>
      </p:sp>
      <p:sp>
        <p:nvSpPr>
          <p:cNvPr id="6"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sp>
        <p:nvSpPr>
          <p:cNvPr id="12" name="Bent Arrow 11"/>
          <p:cNvSpPr/>
          <p:nvPr/>
        </p:nvSpPr>
        <p:spPr bwMode="auto">
          <a:xfrm rot="16200000">
            <a:off x="6172200" y="3581400"/>
            <a:ext cx="914400" cy="1219200"/>
          </a:xfrm>
          <a:prstGeom prst="bentArrow">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aphicFrame>
        <p:nvGraphicFramePr>
          <p:cNvPr id="7" name="Diagram 6"/>
          <p:cNvGraphicFramePr/>
          <p:nvPr>
            <p:extLst>
              <p:ext uri="{D42A27DB-BD31-4B8C-83A1-F6EECF244321}">
                <p14:modId xmlns:p14="http://schemas.microsoft.com/office/powerpoint/2010/main" val="366662164"/>
              </p:ext>
            </p:extLst>
          </p:nvPr>
        </p:nvGraphicFramePr>
        <p:xfrm>
          <a:off x="2895600" y="1651000"/>
          <a:ext cx="6553200" cy="4368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Content Placeholder 3"/>
          <p:cNvSpPr txBox="1">
            <a:spLocks/>
          </p:cNvSpPr>
          <p:nvPr/>
        </p:nvSpPr>
        <p:spPr bwMode="auto">
          <a:xfrm>
            <a:off x="533400" y="1295400"/>
            <a:ext cx="40386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chemeClr val="tx1"/>
                </a:solidFill>
                <a:latin typeface="+mn-lt"/>
                <a:ea typeface="+mn-ea"/>
                <a:cs typeface="+mn-cs"/>
              </a:defRPr>
            </a:lvl1pPr>
            <a:lvl2pPr marL="742950" indent="-285750" algn="l" rtl="0" fontAlgn="base">
              <a:spcBef>
                <a:spcPct val="20000"/>
              </a:spcBef>
              <a:spcAft>
                <a:spcPct val="0"/>
              </a:spcAft>
              <a:buChar char="–"/>
              <a:defRPr sz="2400">
                <a:solidFill>
                  <a:schemeClr val="tx1"/>
                </a:solidFill>
                <a:latin typeface="+mn-lt"/>
                <a:ea typeface="+mn-ea"/>
              </a:defRPr>
            </a:lvl2pPr>
            <a:lvl3pPr marL="1143000" indent="-228600" algn="l" rtl="0" fontAlgn="base">
              <a:spcBef>
                <a:spcPct val="20000"/>
              </a:spcBef>
              <a:spcAft>
                <a:spcPct val="0"/>
              </a:spcAft>
              <a:buChar char="•"/>
              <a:defRPr sz="2000">
                <a:solidFill>
                  <a:schemeClr val="tx1"/>
                </a:solidFill>
                <a:latin typeface="+mn-lt"/>
                <a:ea typeface="+mn-ea"/>
              </a:defRPr>
            </a:lvl3pPr>
            <a:lvl4pPr marL="1600200" indent="-228600" algn="l" rtl="0" fontAlgn="base">
              <a:spcBef>
                <a:spcPct val="20000"/>
              </a:spcBef>
              <a:spcAft>
                <a:spcPct val="0"/>
              </a:spcAft>
              <a:buChar char="–"/>
              <a:defRPr sz="1800">
                <a:solidFill>
                  <a:schemeClr val="tx1"/>
                </a:solidFill>
                <a:latin typeface="+mn-lt"/>
                <a:ea typeface="+mn-ea"/>
              </a:defRPr>
            </a:lvl4pPr>
            <a:lvl5pPr marL="2057400" indent="-228600" algn="l" rtl="0" fontAlgn="base">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r>
              <a:rPr lang="en-US" sz="2000" dirty="0" smtClean="0"/>
              <a:t>Short design iterations</a:t>
            </a:r>
          </a:p>
          <a:p>
            <a:r>
              <a:rPr lang="en-US" sz="2000" dirty="0" smtClean="0"/>
              <a:t>Breadth first vs. depth first</a:t>
            </a:r>
          </a:p>
          <a:p>
            <a:r>
              <a:rPr lang="en-US" sz="2000" dirty="0" smtClean="0"/>
              <a:t>Low-fidelity to higher fidelity</a:t>
            </a:r>
          </a:p>
          <a:p>
            <a:endParaRPr lang="en-US" sz="2000" dirty="0" smtClean="0"/>
          </a:p>
          <a:p>
            <a:endParaRPr lang="en-US" sz="1600" dirty="0" smtClean="0"/>
          </a:p>
          <a:p>
            <a:pPr lvl="1"/>
            <a:endParaRPr lang="en-US" sz="1600" dirty="0" smtClean="0"/>
          </a:p>
          <a:p>
            <a:pPr lvl="1"/>
            <a:endParaRPr lang="en-US" sz="1600" dirty="0" smtClean="0"/>
          </a:p>
          <a:p>
            <a:pPr lvl="1"/>
            <a:endParaRPr lang="en-US" sz="1600" dirty="0" smtClean="0"/>
          </a:p>
          <a:p>
            <a:pPr lvl="1"/>
            <a:endParaRPr lang="en-US" sz="1600" dirty="0" smtClean="0"/>
          </a:p>
        </p:txBody>
      </p:sp>
      <p:pic>
        <p:nvPicPr>
          <p:cNvPr id="13" name="Picture 12"/>
          <p:cNvPicPr/>
          <p:nvPr/>
        </p:nvPicPr>
        <p:blipFill>
          <a:blip r:embed="rId9">
            <a:extLst>
              <a:ext uri="{28A0092B-C50C-407E-A947-70E740481C1C}">
                <a14:useLocalDpi xmlns:a14="http://schemas.microsoft.com/office/drawing/2010/main" val="0"/>
              </a:ext>
            </a:extLst>
          </a:blip>
          <a:srcRect/>
          <a:stretch>
            <a:fillRect/>
          </a:stretch>
        </p:blipFill>
        <p:spPr bwMode="auto">
          <a:xfrm>
            <a:off x="152400" y="2590800"/>
            <a:ext cx="2438400" cy="1716475"/>
          </a:xfrm>
          <a:prstGeom prst="rect">
            <a:avLst/>
          </a:prstGeom>
          <a:noFill/>
          <a:ln>
            <a:noFill/>
          </a:ln>
        </p:spPr>
      </p:pic>
      <p:sp>
        <p:nvSpPr>
          <p:cNvPr id="14" name="TextBox 13"/>
          <p:cNvSpPr txBox="1"/>
          <p:nvPr/>
        </p:nvSpPr>
        <p:spPr>
          <a:xfrm>
            <a:off x="3810000" y="6324600"/>
            <a:ext cx="4114800" cy="338554"/>
          </a:xfrm>
          <a:prstGeom prst="rect">
            <a:avLst/>
          </a:prstGeom>
          <a:noFill/>
          <a:ln>
            <a:noFill/>
          </a:ln>
        </p:spPr>
        <p:txBody>
          <a:bodyPr wrap="square" rtlCol="0">
            <a:spAutoFit/>
          </a:bodyPr>
          <a:lstStyle/>
          <a:p>
            <a:r>
              <a:rPr lang="en-US" sz="1600" dirty="0" smtClean="0">
                <a:latin typeface="+mn-lt"/>
              </a:rPr>
              <a:t>*Architecture Design Evaluation Workshop</a:t>
            </a:r>
            <a:endParaRPr lang="en-US" sz="1600" dirty="0">
              <a:latin typeface="+mn-lt"/>
            </a:endParaRPr>
          </a:p>
        </p:txBody>
      </p:sp>
    </p:spTree>
    <p:extLst>
      <p:ext uri="{BB962C8B-B14F-4D97-AF65-F5344CB8AC3E}">
        <p14:creationId xmlns:p14="http://schemas.microsoft.com/office/powerpoint/2010/main" val="40545204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High-Level Context</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17</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6" name="Picture 5"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95400"/>
            <a:ext cx="6553200" cy="4944115"/>
          </a:xfrm>
          <a:prstGeom prst="rect">
            <a:avLst/>
          </a:prstGeom>
        </p:spPr>
      </p:pic>
    </p:spTree>
    <p:extLst>
      <p:ext uri="{BB962C8B-B14F-4D97-AF65-F5344CB8AC3E}">
        <p14:creationId xmlns:p14="http://schemas.microsoft.com/office/powerpoint/2010/main" val="19347957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Outbound Message Flow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18</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outb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19200"/>
            <a:ext cx="6705600" cy="5040543"/>
          </a:xfrm>
          <a:prstGeom prst="rect">
            <a:avLst/>
          </a:prstGeom>
        </p:spPr>
      </p:pic>
    </p:spTree>
    <p:extLst>
      <p:ext uri="{BB962C8B-B14F-4D97-AF65-F5344CB8AC3E}">
        <p14:creationId xmlns:p14="http://schemas.microsoft.com/office/powerpoint/2010/main" val="38689500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Inbound Message Flow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19</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6" name="Picture 5" descr="inb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1" y="1219200"/>
            <a:ext cx="6553200" cy="5037773"/>
          </a:xfrm>
          <a:prstGeom prst="rect">
            <a:avLst/>
          </a:prstGeom>
        </p:spPr>
      </p:pic>
    </p:spTree>
    <p:extLst>
      <p:ext uri="{BB962C8B-B14F-4D97-AF65-F5344CB8AC3E}">
        <p14:creationId xmlns:p14="http://schemas.microsoft.com/office/powerpoint/2010/main" val="27350570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a:t>Spring 2012 </a:t>
            </a:r>
            <a:r>
              <a:rPr lang="en-US" dirty="0" smtClean="0"/>
              <a:t>EOSP </a:t>
            </a:r>
            <a:r>
              <a:rPr lang="en-US" dirty="0"/>
              <a:t>Agenda</a:t>
            </a:r>
          </a:p>
        </p:txBody>
      </p:sp>
      <p:sp>
        <p:nvSpPr>
          <p:cNvPr id="3075" name="Rectangle 3"/>
          <p:cNvSpPr>
            <a:spLocks noGrp="1" noChangeArrowheads="1"/>
          </p:cNvSpPr>
          <p:nvPr>
            <p:ph idx="1"/>
          </p:nvPr>
        </p:nvSpPr>
        <p:spPr/>
        <p:txBody>
          <a:bodyPr/>
          <a:lstStyle/>
          <a:p>
            <a:r>
              <a:rPr lang="en-US" dirty="0"/>
              <a:t>Team</a:t>
            </a:r>
          </a:p>
          <a:p>
            <a:r>
              <a:rPr lang="en-US" dirty="0"/>
              <a:t>Project</a:t>
            </a:r>
          </a:p>
          <a:p>
            <a:r>
              <a:rPr lang="en-US" dirty="0"/>
              <a:t>Progress</a:t>
            </a:r>
          </a:p>
          <a:p>
            <a:r>
              <a:rPr lang="en-US" dirty="0"/>
              <a:t>Approach</a:t>
            </a:r>
          </a:p>
          <a:p>
            <a:r>
              <a:rPr lang="en-US" dirty="0"/>
              <a:t>Lessons</a:t>
            </a:r>
          </a:p>
          <a:p>
            <a:r>
              <a:rPr lang="en-US" dirty="0"/>
              <a:t>Roadmap</a:t>
            </a:r>
          </a:p>
        </p:txBody>
      </p:sp>
      <p:sp>
        <p:nvSpPr>
          <p:cNvPr id="2" name="Slide Number Placeholder 1"/>
          <p:cNvSpPr>
            <a:spLocks noGrp="1"/>
          </p:cNvSpPr>
          <p:nvPr>
            <p:ph type="sldNum" sz="quarter" idx="10"/>
          </p:nvPr>
        </p:nvSpPr>
        <p:spPr/>
        <p:txBody>
          <a:bodyPr/>
          <a:lstStyle/>
          <a:p>
            <a:fld id="{8BE75BF4-F827-664A-A667-67002CB07057}"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Persistence Tier</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20</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dat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51465"/>
            <a:ext cx="6825082" cy="4996935"/>
          </a:xfrm>
          <a:prstGeom prst="rect">
            <a:avLst/>
          </a:prstGeom>
        </p:spPr>
      </p:pic>
    </p:spTree>
    <p:extLst>
      <p:ext uri="{BB962C8B-B14F-4D97-AF65-F5344CB8AC3E}">
        <p14:creationId xmlns:p14="http://schemas.microsoft.com/office/powerpoint/2010/main" val="10023880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Perspective, Allocation View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21</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6" name="Picture 5" descr="im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1" y="1324784"/>
            <a:ext cx="6476999" cy="4927771"/>
          </a:xfrm>
          <a:prstGeom prst="rect">
            <a:avLst/>
          </a:prstGeom>
        </p:spPr>
      </p:pic>
    </p:spTree>
    <p:extLst>
      <p:ext uri="{BB962C8B-B14F-4D97-AF65-F5344CB8AC3E}">
        <p14:creationId xmlns:p14="http://schemas.microsoft.com/office/powerpoint/2010/main" val="7961590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 Protocol Gateway API</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22</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gatewa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612" y="1371600"/>
            <a:ext cx="7853588" cy="4750411"/>
          </a:xfrm>
          <a:prstGeom prst="rect">
            <a:avLst/>
          </a:prstGeom>
        </p:spPr>
      </p:pic>
    </p:spTree>
    <p:extLst>
      <p:ext uri="{BB962C8B-B14F-4D97-AF65-F5344CB8AC3E}">
        <p14:creationId xmlns:p14="http://schemas.microsoft.com/office/powerpoint/2010/main" val="7730858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a:solidFill>
                  <a:schemeClr val="bg2"/>
                </a:solidFill>
              </a:rPr>
              <a:t>Requirements Management</a:t>
            </a:r>
          </a:p>
          <a:p>
            <a:r>
              <a:rPr lang="en-US" dirty="0">
                <a:solidFill>
                  <a:schemeClr val="bg2"/>
                </a:solidFill>
              </a:rPr>
              <a:t>Architecture Design</a:t>
            </a:r>
          </a:p>
          <a:p>
            <a:r>
              <a:rPr lang="en-US" dirty="0" smtClean="0">
                <a:solidFill>
                  <a:srgbClr val="000000"/>
                </a:solidFill>
              </a:rPr>
              <a:t>Project Management</a:t>
            </a:r>
          </a:p>
          <a:p>
            <a:r>
              <a:rPr lang="en-US" dirty="0" smtClean="0">
                <a:solidFill>
                  <a:schemeClr val="bg2"/>
                </a:solidFill>
              </a:rPr>
              <a:t>Quality Assurance</a:t>
            </a:r>
          </a:p>
          <a:p>
            <a:r>
              <a:rPr lang="en-US" dirty="0" smtClean="0">
                <a:solidFill>
                  <a:schemeClr val="bg2"/>
                </a:solidFill>
              </a:rPr>
              <a:t>Risk Management</a:t>
            </a:r>
            <a:endParaRPr lang="en-US" dirty="0">
              <a:solidFill>
                <a:schemeClr val="bg2"/>
              </a:solidFill>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23</a:t>
            </a:fld>
            <a:endParaRPr lang="en-US"/>
          </a:p>
        </p:txBody>
      </p:sp>
      <p:sp>
        <p:nvSpPr>
          <p:cNvPr id="6"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b="1" dirty="0" smtClean="0">
                <a:latin typeface="Calibri"/>
                <a:cs typeface="Calibri"/>
              </a:rPr>
              <a:t>Management</a:t>
            </a:r>
            <a:r>
              <a:rPr lang="en-US" sz="1600" dirty="0" smtClean="0">
                <a:latin typeface="Calibri"/>
                <a:cs typeface="Calibri"/>
              </a:rPr>
              <a:t> / Quality / Risk</a:t>
            </a:r>
            <a:endParaRPr lang="en-US" sz="1600" dirty="0">
              <a:latin typeface="Calibri"/>
              <a:cs typeface="Calibri"/>
            </a:endParaRPr>
          </a:p>
        </p:txBody>
      </p:sp>
    </p:spTree>
    <p:extLst>
      <p:ext uri="{BB962C8B-B14F-4D97-AF65-F5344CB8AC3E}">
        <p14:creationId xmlns:p14="http://schemas.microsoft.com/office/powerpoint/2010/main" val="36894664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in Planning Process</a:t>
            </a:r>
            <a:endParaRPr lang="en-US" dirty="0"/>
          </a:p>
        </p:txBody>
      </p:sp>
      <p:sp>
        <p:nvSpPr>
          <p:cNvPr id="3" name="Content Placeholder 2"/>
          <p:cNvSpPr>
            <a:spLocks noGrp="1"/>
          </p:cNvSpPr>
          <p:nvPr>
            <p:ph idx="1"/>
          </p:nvPr>
        </p:nvSpPr>
        <p:spPr>
          <a:xfrm>
            <a:off x="533400" y="1447800"/>
            <a:ext cx="8077200" cy="4343400"/>
          </a:xfrm>
        </p:spPr>
        <p:txBody>
          <a:bodyPr/>
          <a:lstStyle/>
          <a:p>
            <a:pPr marL="0" indent="0">
              <a:buNone/>
            </a:pPr>
            <a:r>
              <a:rPr lang="en-US" b="1" dirty="0" smtClean="0"/>
              <a:t>Goals</a:t>
            </a:r>
          </a:p>
          <a:p>
            <a:r>
              <a:rPr lang="en-US" dirty="0" smtClean="0"/>
              <a:t>Maximize effort spent on design activities</a:t>
            </a:r>
          </a:p>
          <a:p>
            <a:r>
              <a:rPr lang="en-US" dirty="0"/>
              <a:t>Minimize the effort spent on overhead and unplanned </a:t>
            </a:r>
            <a:r>
              <a:rPr lang="en-US" dirty="0" smtClean="0"/>
              <a:t>activities</a:t>
            </a:r>
          </a:p>
          <a:p>
            <a:r>
              <a:rPr lang="en-US" dirty="0" smtClean="0"/>
              <a:t>Accommodate creative design process and technical uncertainties</a:t>
            </a:r>
          </a:p>
          <a:p>
            <a:r>
              <a:rPr lang="en-US" dirty="0" smtClean="0"/>
              <a:t>Provide more visibility into the plan and the planning process</a:t>
            </a:r>
          </a:p>
          <a:p>
            <a:pPr marL="0" indent="0">
              <a:buNone/>
            </a:pPr>
            <a:endParaRPr lang="en-US" dirty="0" smtClean="0"/>
          </a:p>
          <a:p>
            <a:endParaRPr lang="en-US" dirty="0" smtClean="0"/>
          </a:p>
          <a:p>
            <a:endParaRPr lang="en-US" dirty="0" smtClean="0"/>
          </a:p>
          <a:p>
            <a:pPr marL="0" indent="0">
              <a:buNone/>
            </a:pPr>
            <a:endParaRPr lang="en-US" dirty="0" smtClean="0"/>
          </a:p>
          <a:p>
            <a:pPr lvl="1"/>
            <a:endParaRPr lang="en-US" dirty="0" smtClean="0"/>
          </a:p>
          <a:p>
            <a:pPr lvl="1"/>
            <a:endParaRPr lang="en-US" dirty="0" smtClean="0"/>
          </a:p>
          <a:p>
            <a:pPr lvl="1"/>
            <a:endParaRPr lang="en-US" dirty="0" smtClean="0"/>
          </a:p>
          <a:p>
            <a:pPr lvl="1"/>
            <a:endParaRPr lang="en-US" dirty="0"/>
          </a:p>
          <a:p>
            <a:endParaRPr lang="en-US" dirty="0" smtClean="0"/>
          </a:p>
          <a:p>
            <a:pPr lvl="1"/>
            <a:endParaRPr lang="en-US" dirty="0"/>
          </a:p>
        </p:txBody>
      </p:sp>
      <p:sp>
        <p:nvSpPr>
          <p:cNvPr id="4"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b="1" dirty="0" smtClean="0">
                <a:latin typeface="Calibri"/>
                <a:cs typeface="Calibri"/>
              </a:rPr>
              <a:t>Management</a:t>
            </a:r>
            <a:r>
              <a:rPr lang="en-US" sz="1600" dirty="0" smtClean="0">
                <a:latin typeface="Calibri"/>
                <a:cs typeface="Calibri"/>
              </a:rPr>
              <a:t> / Quality / Risk</a:t>
            </a:r>
            <a:endParaRPr lang="en-US" sz="1600" dirty="0">
              <a:latin typeface="Calibri"/>
              <a:cs typeface="Calibri"/>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24</a:t>
            </a:fld>
            <a:endParaRPr lang="en-US"/>
          </a:p>
        </p:txBody>
      </p:sp>
    </p:spTree>
    <p:extLst>
      <p:ext uri="{BB962C8B-B14F-4D97-AF65-F5344CB8AC3E}">
        <p14:creationId xmlns:p14="http://schemas.microsoft.com/office/powerpoint/2010/main" val="4632432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in Planning Process</a:t>
            </a:r>
            <a:endParaRPr lang="en-US" dirty="0"/>
          </a:p>
        </p:txBody>
      </p:sp>
      <p:sp>
        <p:nvSpPr>
          <p:cNvPr id="3" name="Content Placeholder 2"/>
          <p:cNvSpPr>
            <a:spLocks noGrp="1"/>
          </p:cNvSpPr>
          <p:nvPr>
            <p:ph idx="1"/>
          </p:nvPr>
        </p:nvSpPr>
        <p:spPr>
          <a:xfrm>
            <a:off x="533400" y="1447800"/>
            <a:ext cx="8077200" cy="4343400"/>
          </a:xfrm>
        </p:spPr>
        <p:txBody>
          <a:bodyPr/>
          <a:lstStyle/>
          <a:p>
            <a:pPr marL="0" indent="0">
              <a:buNone/>
            </a:pPr>
            <a:r>
              <a:rPr lang="en-US" b="1" dirty="0" smtClean="0"/>
              <a:t>Solutions:</a:t>
            </a:r>
          </a:p>
          <a:p>
            <a:r>
              <a:rPr lang="en-US" dirty="0" smtClean="0"/>
              <a:t>Time-boxed planning and reflection meetings</a:t>
            </a:r>
          </a:p>
          <a:p>
            <a:r>
              <a:rPr lang="en-US" dirty="0" smtClean="0"/>
              <a:t>Shorter iterations: Plan more, plan often</a:t>
            </a:r>
          </a:p>
          <a:p>
            <a:r>
              <a:rPr lang="en-US" dirty="0" smtClean="0"/>
              <a:t>Work package estimation through planning poker </a:t>
            </a:r>
          </a:p>
          <a:p>
            <a:r>
              <a:rPr lang="en-US" dirty="0" smtClean="0"/>
              <a:t>Tracking through velocity points </a:t>
            </a:r>
          </a:p>
          <a:p>
            <a:r>
              <a:rPr lang="en-US" dirty="0" smtClean="0"/>
              <a:t>Accountability through standup meetings and constant communication</a:t>
            </a:r>
          </a:p>
          <a:p>
            <a:r>
              <a:rPr lang="en-US" dirty="0" smtClean="0"/>
              <a:t>Online planning and tracking tool – </a:t>
            </a:r>
          </a:p>
          <a:p>
            <a:pPr marL="457200" lvl="1" indent="0">
              <a:buNone/>
            </a:pPr>
            <a:endParaRPr lang="en-US" dirty="0" smtClean="0"/>
          </a:p>
          <a:p>
            <a:pPr lvl="1"/>
            <a:endParaRPr lang="en-US" dirty="0" smtClean="0"/>
          </a:p>
          <a:p>
            <a:pPr lvl="1"/>
            <a:endParaRPr lang="en-US" dirty="0" smtClean="0"/>
          </a:p>
          <a:p>
            <a:pPr lvl="1"/>
            <a:endParaRPr lang="en-US" dirty="0"/>
          </a:p>
          <a:p>
            <a:endParaRPr lang="en-US" dirty="0" smtClean="0"/>
          </a:p>
          <a:p>
            <a:pPr lvl="1"/>
            <a:endParaRPr lang="en-US" dirty="0"/>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657600"/>
            <a:ext cx="343058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b="1" dirty="0" smtClean="0">
                <a:latin typeface="Calibri"/>
                <a:cs typeface="Calibri"/>
              </a:rPr>
              <a:t>Management</a:t>
            </a:r>
            <a:r>
              <a:rPr lang="en-US" sz="1600" dirty="0" smtClean="0">
                <a:latin typeface="Calibri"/>
                <a:cs typeface="Calibri"/>
              </a:rPr>
              <a:t> / Quality / Risk</a:t>
            </a:r>
            <a:endParaRPr lang="en-US" sz="1600" dirty="0">
              <a:latin typeface="Calibri"/>
              <a:cs typeface="Calibri"/>
            </a:endParaRPr>
          </a:p>
        </p:txBody>
      </p:sp>
      <p:sp>
        <p:nvSpPr>
          <p:cNvPr id="6" name="Slide Number Placeholder 5"/>
          <p:cNvSpPr>
            <a:spLocks noGrp="1"/>
          </p:cNvSpPr>
          <p:nvPr>
            <p:ph type="sldNum" sz="quarter" idx="10"/>
          </p:nvPr>
        </p:nvSpPr>
        <p:spPr/>
        <p:txBody>
          <a:bodyPr/>
          <a:lstStyle/>
          <a:p>
            <a:fld id="{8BE75BF4-F827-664A-A667-67002CB07057}" type="slidenum">
              <a:rPr lang="en-US" smtClean="0"/>
              <a:pPr/>
              <a:t>25</a:t>
            </a:fld>
            <a:endParaRPr lang="en-US"/>
          </a:p>
        </p:txBody>
      </p:sp>
    </p:spTree>
    <p:extLst>
      <p:ext uri="{BB962C8B-B14F-4D97-AF65-F5344CB8AC3E}">
        <p14:creationId xmlns:p14="http://schemas.microsoft.com/office/powerpoint/2010/main" val="3354722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Pivotal Tracker Features</a:t>
            </a:r>
            <a:endParaRPr lang="en-US" dirty="0"/>
          </a:p>
        </p:txBody>
      </p:sp>
      <p:sp>
        <p:nvSpPr>
          <p:cNvPr id="8"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b="1" dirty="0" smtClean="0">
                <a:latin typeface="Calibri"/>
                <a:cs typeface="Calibri"/>
              </a:rPr>
              <a:t>Management</a:t>
            </a:r>
            <a:r>
              <a:rPr lang="en-US" sz="1600" dirty="0" smtClean="0">
                <a:latin typeface="Calibri"/>
                <a:cs typeface="Calibri"/>
              </a:rPr>
              <a:t> / Quality / Risk</a:t>
            </a:r>
            <a:endParaRPr lang="en-US" sz="1600" dirty="0">
              <a:latin typeface="Calibri"/>
              <a:cs typeface="Calibri"/>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71602"/>
            <a:ext cx="8458200" cy="4900598"/>
          </a:xfrm>
          <a:prstGeom prst="rect">
            <a:avLst/>
          </a:prstGeom>
        </p:spPr>
      </p:pic>
      <p:sp>
        <p:nvSpPr>
          <p:cNvPr id="3" name="Slide Number Placeholder 2"/>
          <p:cNvSpPr>
            <a:spLocks noGrp="1"/>
          </p:cNvSpPr>
          <p:nvPr>
            <p:ph type="sldNum" sz="quarter" idx="10"/>
          </p:nvPr>
        </p:nvSpPr>
        <p:spPr/>
        <p:txBody>
          <a:bodyPr/>
          <a:lstStyle/>
          <a:p>
            <a:fld id="{8BE75BF4-F827-664A-A667-67002CB07057}" type="slidenum">
              <a:rPr lang="en-US" smtClean="0"/>
              <a:pPr/>
              <a:t>26</a:t>
            </a:fld>
            <a:endParaRPr lang="en-US"/>
          </a:p>
        </p:txBody>
      </p:sp>
    </p:spTree>
    <p:extLst>
      <p:ext uri="{BB962C8B-B14F-4D97-AF65-F5344CB8AC3E}">
        <p14:creationId xmlns:p14="http://schemas.microsoft.com/office/powerpoint/2010/main" val="18765305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Reflections	</a:t>
            </a:r>
            <a:endParaRPr lang="en-US" dirty="0"/>
          </a:p>
        </p:txBody>
      </p:sp>
      <p:sp>
        <p:nvSpPr>
          <p:cNvPr id="3" name="Content Placeholder 2"/>
          <p:cNvSpPr>
            <a:spLocks noGrp="1"/>
          </p:cNvSpPr>
          <p:nvPr>
            <p:ph idx="1"/>
          </p:nvPr>
        </p:nvSpPr>
        <p:spPr/>
        <p:txBody>
          <a:bodyPr/>
          <a:lstStyle/>
          <a:p>
            <a:r>
              <a:rPr lang="en-US" dirty="0" smtClean="0"/>
              <a:t>Measuring overhead and unplanned activities gave an indication to change process</a:t>
            </a:r>
          </a:p>
          <a:p>
            <a:r>
              <a:rPr lang="en-US" dirty="0" smtClean="0"/>
              <a:t>Planning more, planning often is very useful when there are technical uncertainties.</a:t>
            </a:r>
          </a:p>
          <a:p>
            <a:r>
              <a:rPr lang="en-US" dirty="0" smtClean="0"/>
              <a:t>Pivotal Tracker increases the visibility of project management.</a:t>
            </a:r>
          </a:p>
          <a:p>
            <a:r>
              <a:rPr lang="en-US" dirty="0" smtClean="0"/>
              <a:t>Pivotal Tracker works well for tracking small work packages consisting of few tasks. </a:t>
            </a:r>
          </a:p>
          <a:p>
            <a:r>
              <a:rPr lang="en-US" dirty="0" smtClean="0"/>
              <a:t>Pivotal Tracker may not work in Summer due to the expected increase in the number of work packages and tasks.  </a:t>
            </a:r>
          </a:p>
          <a:p>
            <a:endParaRPr lang="en-US" dirty="0" smtClean="0"/>
          </a:p>
          <a:p>
            <a:endParaRPr lang="en-US" dirty="0"/>
          </a:p>
        </p:txBody>
      </p:sp>
      <p:sp>
        <p:nvSpPr>
          <p:cNvPr id="4"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b="1" dirty="0" smtClean="0">
                <a:latin typeface="Calibri"/>
                <a:cs typeface="Calibri"/>
              </a:rPr>
              <a:t>Management</a:t>
            </a:r>
            <a:r>
              <a:rPr lang="en-US" sz="1600" dirty="0" smtClean="0">
                <a:latin typeface="Calibri"/>
                <a:cs typeface="Calibri"/>
              </a:rPr>
              <a:t> / Quality / Risk</a:t>
            </a:r>
            <a:endParaRPr lang="en-US" sz="1600" dirty="0">
              <a:latin typeface="Calibri"/>
              <a:cs typeface="Calibri"/>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27</a:t>
            </a:fld>
            <a:endParaRPr lang="en-US"/>
          </a:p>
        </p:txBody>
      </p:sp>
    </p:spTree>
    <p:extLst>
      <p:ext uri="{BB962C8B-B14F-4D97-AF65-F5344CB8AC3E}">
        <p14:creationId xmlns:p14="http://schemas.microsoft.com/office/powerpoint/2010/main" val="22897291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a:solidFill>
                  <a:schemeClr val="bg2"/>
                </a:solidFill>
              </a:rPr>
              <a:t>Requirements Management</a:t>
            </a:r>
          </a:p>
          <a:p>
            <a:r>
              <a:rPr lang="en-US" dirty="0">
                <a:solidFill>
                  <a:schemeClr val="bg2"/>
                </a:solidFill>
              </a:rPr>
              <a:t>Architecture Design</a:t>
            </a:r>
          </a:p>
          <a:p>
            <a:r>
              <a:rPr lang="en-US" dirty="0">
                <a:solidFill>
                  <a:schemeClr val="bg2"/>
                </a:solidFill>
              </a:rPr>
              <a:t>Project Management</a:t>
            </a:r>
          </a:p>
          <a:p>
            <a:r>
              <a:rPr lang="en-US" dirty="0" smtClean="0">
                <a:solidFill>
                  <a:srgbClr val="000000"/>
                </a:solidFill>
              </a:rPr>
              <a:t>Quality Assurance</a:t>
            </a:r>
          </a:p>
          <a:p>
            <a:r>
              <a:rPr lang="en-US" dirty="0" smtClean="0">
                <a:solidFill>
                  <a:schemeClr val="bg2"/>
                </a:solidFill>
              </a:rPr>
              <a:t>Risk Management</a:t>
            </a:r>
            <a:endParaRPr lang="en-US" dirty="0">
              <a:solidFill>
                <a:schemeClr val="bg2"/>
              </a:solidFill>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28</a:t>
            </a:fld>
            <a:endParaRPr lang="en-US"/>
          </a:p>
        </p:txBody>
      </p:sp>
      <p:sp>
        <p:nvSpPr>
          <p:cNvPr id="6"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Tree>
    <p:extLst>
      <p:ext uri="{BB962C8B-B14F-4D97-AF65-F5344CB8AC3E}">
        <p14:creationId xmlns:p14="http://schemas.microsoft.com/office/powerpoint/2010/main" val="23379644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Assurance</a:t>
            </a:r>
            <a:endParaRPr lang="en-US" dirty="0"/>
          </a:p>
        </p:txBody>
      </p:sp>
      <p:sp>
        <p:nvSpPr>
          <p:cNvPr id="3" name="Content Placeholder 2"/>
          <p:cNvSpPr>
            <a:spLocks noGrp="1"/>
          </p:cNvSpPr>
          <p:nvPr>
            <p:ph idx="1"/>
          </p:nvPr>
        </p:nvSpPr>
        <p:spPr/>
        <p:txBody>
          <a:bodyPr/>
          <a:lstStyle/>
          <a:p>
            <a:r>
              <a:rPr lang="en-US" dirty="0" smtClean="0"/>
              <a:t>“Quality is free” – Philip Crosby</a:t>
            </a:r>
          </a:p>
          <a:p>
            <a:pPr marL="0" indent="0">
              <a:buNone/>
            </a:pPr>
            <a:endParaRPr lang="en-US" dirty="0" smtClean="0"/>
          </a:p>
          <a:p>
            <a:r>
              <a:rPr lang="en-US" dirty="0" smtClean="0"/>
              <a:t>“When there is no notion of quality, productivity is infinite” - Argonauts</a:t>
            </a:r>
            <a:endParaRPr lang="en-US" dirty="0"/>
          </a:p>
        </p:txBody>
      </p:sp>
      <p:sp>
        <p:nvSpPr>
          <p:cNvPr id="4"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29</a:t>
            </a:fld>
            <a:endParaRPr lang="en-US"/>
          </a:p>
        </p:txBody>
      </p:sp>
    </p:spTree>
    <p:extLst>
      <p:ext uri="{BB962C8B-B14F-4D97-AF65-F5344CB8AC3E}">
        <p14:creationId xmlns:p14="http://schemas.microsoft.com/office/powerpoint/2010/main" val="38368256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smtClean="0"/>
              <a:t>Argonauts Team</a:t>
            </a:r>
            <a:endParaRPr lang="en-US" dirty="0"/>
          </a:p>
        </p:txBody>
      </p:sp>
      <p:pic>
        <p:nvPicPr>
          <p:cNvPr id="4100" name="Picture 1" descr="Screen Shot 2011-12-13 at 8.42.29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048000"/>
            <a:ext cx="990600" cy="12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2" descr="Screen Shot 2011-12-13 at 8.42.20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676400"/>
            <a:ext cx="903288" cy="104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9" descr="Screen Shot 2011-12-13 at 8.42.10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048000"/>
            <a:ext cx="914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0" descr="Screen Shot 2011-12-13 at 8.42.01 A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08307" y="1676400"/>
            <a:ext cx="959094"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Box 2"/>
          <p:cNvSpPr txBox="1">
            <a:spLocks noChangeArrowheads="1"/>
          </p:cNvSpPr>
          <p:nvPr/>
        </p:nvSpPr>
        <p:spPr bwMode="auto">
          <a:xfrm>
            <a:off x="2209800" y="1676400"/>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Siddharth Subramanian</a:t>
            </a:r>
          </a:p>
          <a:p>
            <a:r>
              <a:rPr lang="en-US" sz="1600" dirty="0" smtClean="0">
                <a:latin typeface="Calibri"/>
                <a:cs typeface="Calibri"/>
              </a:rPr>
              <a:t>Planning Manager</a:t>
            </a:r>
            <a:endParaRPr lang="en-US" sz="1600" dirty="0">
              <a:latin typeface="Calibri"/>
              <a:cs typeface="Calibri"/>
            </a:endParaRPr>
          </a:p>
        </p:txBody>
      </p:sp>
      <p:sp>
        <p:nvSpPr>
          <p:cNvPr id="4105" name="Line 9"/>
          <p:cNvSpPr>
            <a:spLocks noChangeShapeType="1"/>
          </p:cNvSpPr>
          <p:nvPr/>
        </p:nvSpPr>
        <p:spPr bwMode="auto">
          <a:xfrm>
            <a:off x="22098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6" name="Line 10"/>
          <p:cNvSpPr>
            <a:spLocks noChangeShapeType="1"/>
          </p:cNvSpPr>
          <p:nvPr/>
        </p:nvSpPr>
        <p:spPr bwMode="auto">
          <a:xfrm>
            <a:off x="16002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4107" name="Picture 12" descr="Screen Shot 2011-12-13 at 8.41.37 A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19201" y="4419599"/>
            <a:ext cx="914400" cy="1016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2"/>
          <p:cNvSpPr txBox="1">
            <a:spLocks noChangeArrowheads="1"/>
          </p:cNvSpPr>
          <p:nvPr/>
        </p:nvSpPr>
        <p:spPr bwMode="auto">
          <a:xfrm>
            <a:off x="2209800" y="3048000"/>
            <a:ext cx="2667000"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Rui Li</a:t>
            </a:r>
            <a:endParaRPr lang="en-US" sz="2000" b="1" cap="small" dirty="0">
              <a:latin typeface="Calibri" charset="0"/>
            </a:endParaRPr>
          </a:p>
          <a:p>
            <a:pPr eaLnBrk="1" hangingPunct="1">
              <a:lnSpc>
                <a:spcPct val="60000"/>
              </a:lnSpc>
              <a:spcBef>
                <a:spcPct val="50000"/>
              </a:spcBef>
            </a:pPr>
            <a:r>
              <a:rPr lang="en-US" sz="1600" dirty="0" smtClean="0">
                <a:latin typeface="Calibri" charset="0"/>
              </a:rPr>
              <a:t>Team Lead</a:t>
            </a:r>
            <a:endParaRPr lang="en-US" sz="1600" dirty="0">
              <a:latin typeface="Calibri" charset="0"/>
            </a:endParaRPr>
          </a:p>
        </p:txBody>
      </p:sp>
      <p:sp>
        <p:nvSpPr>
          <p:cNvPr id="4109" name="Line 13"/>
          <p:cNvSpPr>
            <a:spLocks noChangeShapeType="1"/>
          </p:cNvSpPr>
          <p:nvPr/>
        </p:nvSpPr>
        <p:spPr bwMode="auto">
          <a:xfrm>
            <a:off x="22098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a:off x="16002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2209800" y="42672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1600200" y="43434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TextBox 2"/>
          <p:cNvSpPr txBox="1">
            <a:spLocks noChangeArrowheads="1"/>
          </p:cNvSpPr>
          <p:nvPr/>
        </p:nvSpPr>
        <p:spPr bwMode="auto">
          <a:xfrm>
            <a:off x="2209800" y="4419599"/>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Tharanga Gamaethige</a:t>
            </a:r>
            <a:endParaRPr lang="en-US" sz="2000" b="1" cap="small" dirty="0">
              <a:latin typeface="Calibri" charset="0"/>
            </a:endParaRPr>
          </a:p>
          <a:p>
            <a:r>
              <a:rPr lang="en-US" sz="1600" dirty="0" smtClean="0">
                <a:latin typeface="Calibri"/>
                <a:cs typeface="Calibri"/>
              </a:rPr>
              <a:t>Quality Assurance Lead</a:t>
            </a:r>
            <a:endParaRPr lang="en-US" sz="1600" dirty="0">
              <a:latin typeface="Calibri"/>
              <a:cs typeface="Calibri"/>
            </a:endParaRPr>
          </a:p>
        </p:txBody>
      </p:sp>
      <p:sp>
        <p:nvSpPr>
          <p:cNvPr id="4114" name="TextBox 2"/>
          <p:cNvSpPr txBox="1">
            <a:spLocks noChangeArrowheads="1"/>
          </p:cNvSpPr>
          <p:nvPr/>
        </p:nvSpPr>
        <p:spPr bwMode="auto">
          <a:xfrm>
            <a:off x="5943600" y="1676400"/>
            <a:ext cx="2667000"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cap="small" dirty="0" smtClean="0"/>
              <a:t>Matt Lenzo</a:t>
            </a:r>
            <a:endParaRPr lang="en-US" cap="small" dirty="0"/>
          </a:p>
          <a:p>
            <a:r>
              <a:rPr lang="en-US" sz="1600" dirty="0" smtClean="0"/>
              <a:t>Development Lead</a:t>
            </a:r>
            <a:endParaRPr lang="en-US" sz="1600" dirty="0"/>
          </a:p>
        </p:txBody>
      </p:sp>
      <p:sp>
        <p:nvSpPr>
          <p:cNvPr id="4115" name="Line 19"/>
          <p:cNvSpPr>
            <a:spLocks noChangeShapeType="1"/>
          </p:cNvSpPr>
          <p:nvPr/>
        </p:nvSpPr>
        <p:spPr bwMode="auto">
          <a:xfrm>
            <a:off x="59436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53340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Box 2"/>
          <p:cNvSpPr txBox="1">
            <a:spLocks noChangeArrowheads="1"/>
          </p:cNvSpPr>
          <p:nvPr/>
        </p:nvSpPr>
        <p:spPr bwMode="auto">
          <a:xfrm>
            <a:off x="5943600" y="3048000"/>
            <a:ext cx="2667000"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Dandan Zheng</a:t>
            </a:r>
            <a:endParaRPr lang="en-US" sz="2000" b="1" cap="small" dirty="0">
              <a:latin typeface="Calibri" charset="0"/>
            </a:endParaRPr>
          </a:p>
          <a:p>
            <a:pPr eaLnBrk="1" hangingPunct="1">
              <a:lnSpc>
                <a:spcPct val="60000"/>
              </a:lnSpc>
              <a:spcBef>
                <a:spcPct val="50000"/>
              </a:spcBef>
            </a:pPr>
            <a:r>
              <a:rPr lang="en-US" sz="1600" dirty="0" smtClean="0">
                <a:latin typeface="Calibri" charset="0"/>
              </a:rPr>
              <a:t>Chief Architect</a:t>
            </a:r>
            <a:endParaRPr lang="en-US" sz="1600" dirty="0">
              <a:latin typeface="Calibri" charset="0"/>
            </a:endParaRPr>
          </a:p>
        </p:txBody>
      </p:sp>
      <p:sp>
        <p:nvSpPr>
          <p:cNvPr id="4118" name="Line 22"/>
          <p:cNvSpPr>
            <a:spLocks noChangeShapeType="1"/>
          </p:cNvSpPr>
          <p:nvPr/>
        </p:nvSpPr>
        <p:spPr bwMode="auto">
          <a:xfrm>
            <a:off x="59436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9" name="Line 23"/>
          <p:cNvSpPr>
            <a:spLocks noChangeShapeType="1"/>
          </p:cNvSpPr>
          <p:nvPr/>
        </p:nvSpPr>
        <p:spPr bwMode="auto">
          <a:xfrm>
            <a:off x="53340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 name="Slide Number Placeholder 1"/>
          <p:cNvSpPr>
            <a:spLocks noGrp="1"/>
          </p:cNvSpPr>
          <p:nvPr>
            <p:ph type="sldNum" sz="quarter" idx="10"/>
          </p:nvPr>
        </p:nvSpPr>
        <p:spPr/>
        <p:txBody>
          <a:bodyPr/>
          <a:lstStyle/>
          <a:p>
            <a:fld id="{8BE75BF4-F827-664A-A667-67002CB07057}"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dirty="0" smtClean="0"/>
              <a:t>Assure quality of the reference architecture and related deliverables as required by the customer – All attributes of the architecture are verified before the final delivery</a:t>
            </a:r>
          </a:p>
          <a:p>
            <a:pPr marL="0" indent="0">
              <a:buNone/>
            </a:pPr>
            <a:endParaRPr lang="en-US" dirty="0" smtClean="0"/>
          </a:p>
          <a:p>
            <a:r>
              <a:rPr lang="en-US" dirty="0" smtClean="0"/>
              <a:t>Ensure the quality of internal processes, which are used to produce client deliverables – Continuously measuring and observing the health status of internal processes</a:t>
            </a:r>
            <a:endParaRPr lang="en-US" dirty="0"/>
          </a:p>
        </p:txBody>
      </p:sp>
      <p:sp>
        <p:nvSpPr>
          <p:cNvPr id="4"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30</a:t>
            </a:fld>
            <a:endParaRPr lang="en-US"/>
          </a:p>
        </p:txBody>
      </p:sp>
    </p:spTree>
    <p:extLst>
      <p:ext uri="{BB962C8B-B14F-4D97-AF65-F5344CB8AC3E}">
        <p14:creationId xmlns:p14="http://schemas.microsoft.com/office/powerpoint/2010/main" val="41490752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 in Spring 2012</a:t>
            </a:r>
            <a:endParaRPr lang="en-US" dirty="0"/>
          </a:p>
        </p:txBody>
      </p:sp>
      <p:sp>
        <p:nvSpPr>
          <p:cNvPr id="3" name="Content Placeholder 2"/>
          <p:cNvSpPr>
            <a:spLocks noGrp="1"/>
          </p:cNvSpPr>
          <p:nvPr>
            <p:ph idx="1"/>
          </p:nvPr>
        </p:nvSpPr>
        <p:spPr/>
        <p:txBody>
          <a:bodyPr/>
          <a:lstStyle/>
          <a:p>
            <a:r>
              <a:rPr lang="en-US" dirty="0" smtClean="0"/>
              <a:t>Product Quality </a:t>
            </a:r>
          </a:p>
          <a:p>
            <a:pPr lvl="1"/>
            <a:r>
              <a:rPr lang="en-US" dirty="0" smtClean="0"/>
              <a:t>Requirements reviews</a:t>
            </a:r>
          </a:p>
          <a:p>
            <a:pPr lvl="1"/>
            <a:r>
              <a:rPr lang="en-US" dirty="0" smtClean="0"/>
              <a:t>Peer reviews</a:t>
            </a:r>
          </a:p>
          <a:p>
            <a:pPr lvl="1"/>
            <a:r>
              <a:rPr lang="en-US" dirty="0" smtClean="0"/>
              <a:t>Architecture Design Evaluation Workshop (ADEW)</a:t>
            </a:r>
          </a:p>
          <a:p>
            <a:r>
              <a:rPr lang="en-US" dirty="0" smtClean="0"/>
              <a:t>Process Quality</a:t>
            </a:r>
          </a:p>
          <a:p>
            <a:pPr lvl="1"/>
            <a:r>
              <a:rPr lang="en-US" dirty="0" smtClean="0"/>
              <a:t>Process quality metric</a:t>
            </a:r>
          </a:p>
          <a:p>
            <a:pPr lvl="1"/>
            <a:r>
              <a:rPr lang="en-US" dirty="0" smtClean="0"/>
              <a:t>ETVX </a:t>
            </a:r>
            <a:r>
              <a:rPr lang="en-US" dirty="0"/>
              <a:t>for </a:t>
            </a:r>
            <a:r>
              <a:rPr lang="en-US" dirty="0" smtClean="0"/>
              <a:t>planned tasks </a:t>
            </a:r>
          </a:p>
          <a:p>
            <a:pPr lvl="1"/>
            <a:r>
              <a:rPr lang="en-US" dirty="0" smtClean="0"/>
              <a:t>Managing technical Debt</a:t>
            </a:r>
            <a:endParaRPr lang="en-US" dirty="0"/>
          </a:p>
        </p:txBody>
      </p:sp>
      <p:sp>
        <p:nvSpPr>
          <p:cNvPr id="4" name="TextBox 3"/>
          <p:cNvSpPr txBox="1"/>
          <p:nvPr/>
        </p:nvSpPr>
        <p:spPr>
          <a:xfrm>
            <a:off x="228600" y="5943600"/>
            <a:ext cx="3669695" cy="369332"/>
          </a:xfrm>
          <a:prstGeom prst="rect">
            <a:avLst/>
          </a:prstGeom>
          <a:noFill/>
        </p:spPr>
        <p:txBody>
          <a:bodyPr wrap="none" rtlCol="0">
            <a:spAutoFit/>
          </a:bodyPr>
          <a:lstStyle/>
          <a:p>
            <a:r>
              <a:rPr lang="en-US" sz="1800" b="1" dirty="0" smtClean="0"/>
              <a:t>ETVX</a:t>
            </a:r>
            <a:r>
              <a:rPr lang="en-US" sz="1800" dirty="0" smtClean="0"/>
              <a:t> – Entry-Task-Validation-Exit</a:t>
            </a:r>
            <a:endParaRPr lang="en-US" sz="1800" dirty="0"/>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6" name="Slide Number Placeholder 5"/>
          <p:cNvSpPr>
            <a:spLocks noGrp="1"/>
          </p:cNvSpPr>
          <p:nvPr>
            <p:ph type="sldNum" sz="quarter" idx="10"/>
          </p:nvPr>
        </p:nvSpPr>
        <p:spPr/>
        <p:txBody>
          <a:bodyPr/>
          <a:lstStyle/>
          <a:p>
            <a:fld id="{8BE75BF4-F827-664A-A667-67002CB07057}" type="slidenum">
              <a:rPr lang="en-US" smtClean="0"/>
              <a:pPr/>
              <a:t>31</a:t>
            </a:fld>
            <a:endParaRPr lang="en-US"/>
          </a:p>
        </p:txBody>
      </p:sp>
    </p:spTree>
    <p:extLst>
      <p:ext uri="{BB962C8B-B14F-4D97-AF65-F5344CB8AC3E}">
        <p14:creationId xmlns:p14="http://schemas.microsoft.com/office/powerpoint/2010/main" val="17873695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Architecture Design Evaluation Workshop (ADEW)</a:t>
            </a:r>
          </a:p>
        </p:txBody>
      </p:sp>
      <p:sp>
        <p:nvSpPr>
          <p:cNvPr id="3" name="Content Placeholder 2"/>
          <p:cNvSpPr>
            <a:spLocks noGrp="1"/>
          </p:cNvSpPr>
          <p:nvPr>
            <p:ph idx="1"/>
          </p:nvPr>
        </p:nvSpPr>
        <p:spPr/>
        <p:txBody>
          <a:bodyPr/>
          <a:lstStyle/>
          <a:p>
            <a:r>
              <a:rPr lang="en-US" dirty="0" smtClean="0"/>
              <a:t>Conducted at the end of every iteration to review the architecture design, identify issues and make the production go/no-go decision</a:t>
            </a:r>
          </a:p>
          <a:p>
            <a:pPr marL="0" indent="0">
              <a:buNone/>
            </a:pPr>
            <a:endParaRPr lang="en-US" dirty="0"/>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4" name="Slide Number Placeholder 3"/>
          <p:cNvSpPr>
            <a:spLocks noGrp="1"/>
          </p:cNvSpPr>
          <p:nvPr>
            <p:ph type="sldNum" sz="quarter" idx="10"/>
          </p:nvPr>
        </p:nvSpPr>
        <p:spPr/>
        <p:txBody>
          <a:bodyPr/>
          <a:lstStyle/>
          <a:p>
            <a:fld id="{8BE75BF4-F827-664A-A667-67002CB07057}" type="slidenum">
              <a:rPr lang="en-US" smtClean="0"/>
              <a:pPr/>
              <a:t>32</a:t>
            </a:fld>
            <a:endParaRPr lang="en-US"/>
          </a:p>
        </p:txBody>
      </p:sp>
      <p:graphicFrame>
        <p:nvGraphicFramePr>
          <p:cNvPr id="17" name="Chart 16" title="Issues and workshop "/>
          <p:cNvGraphicFramePr>
            <a:graphicFrameLocks/>
          </p:cNvGraphicFramePr>
          <p:nvPr>
            <p:extLst>
              <p:ext uri="{D42A27DB-BD31-4B8C-83A1-F6EECF244321}">
                <p14:modId xmlns:p14="http://schemas.microsoft.com/office/powerpoint/2010/main" val="2591570003"/>
              </p:ext>
            </p:extLst>
          </p:nvPr>
        </p:nvGraphicFramePr>
        <p:xfrm>
          <a:off x="838200" y="2209800"/>
          <a:ext cx="7696200" cy="381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44888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smtClean="0"/>
              <a:t>Argonauts </a:t>
            </a:r>
            <a:r>
              <a:rPr lang="en-US" dirty="0" smtClean="0"/>
              <a:t>Team In Summer</a:t>
            </a:r>
            <a:endParaRPr lang="en-US" dirty="0"/>
          </a:p>
        </p:txBody>
      </p:sp>
      <p:pic>
        <p:nvPicPr>
          <p:cNvPr id="4100" name="Picture 1" descr="Screen Shot 2011-12-13 at 8.42.29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048000"/>
            <a:ext cx="990600" cy="12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2" descr="Screen Shot 2011-12-13 at 8.42.20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676400"/>
            <a:ext cx="903288" cy="104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9" descr="Screen Shot 2011-12-13 at 8.42.10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048000"/>
            <a:ext cx="914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0" descr="Screen Shot 2011-12-13 at 8.42.01 A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08307" y="1676400"/>
            <a:ext cx="959094"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Box 2"/>
          <p:cNvSpPr txBox="1">
            <a:spLocks noChangeArrowheads="1"/>
          </p:cNvSpPr>
          <p:nvPr/>
        </p:nvSpPr>
        <p:spPr bwMode="auto">
          <a:xfrm>
            <a:off x="2209800" y="1676400"/>
            <a:ext cx="2667000" cy="54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Siddharth Subramanian</a:t>
            </a:r>
          </a:p>
          <a:p>
            <a:pPr eaLnBrk="1" hangingPunct="1">
              <a:lnSpc>
                <a:spcPct val="60000"/>
              </a:lnSpc>
              <a:spcBef>
                <a:spcPct val="50000"/>
              </a:spcBef>
            </a:pPr>
            <a:r>
              <a:rPr lang="en-US" sz="1600" dirty="0">
                <a:latin typeface="Calibri" charset="0"/>
              </a:rPr>
              <a:t>Team Lead</a:t>
            </a:r>
            <a:endParaRPr lang="en-US" sz="1600" dirty="0">
              <a:latin typeface="Calibri" charset="0"/>
            </a:endParaRPr>
          </a:p>
        </p:txBody>
      </p:sp>
      <p:sp>
        <p:nvSpPr>
          <p:cNvPr id="4105" name="Line 9"/>
          <p:cNvSpPr>
            <a:spLocks noChangeShapeType="1"/>
          </p:cNvSpPr>
          <p:nvPr/>
        </p:nvSpPr>
        <p:spPr bwMode="auto">
          <a:xfrm>
            <a:off x="22098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6" name="Line 10"/>
          <p:cNvSpPr>
            <a:spLocks noChangeShapeType="1"/>
          </p:cNvSpPr>
          <p:nvPr/>
        </p:nvSpPr>
        <p:spPr bwMode="auto">
          <a:xfrm>
            <a:off x="16002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4107" name="Picture 12" descr="Screen Shot 2011-12-13 at 8.41.37 A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19201" y="4419599"/>
            <a:ext cx="914400" cy="1016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2"/>
          <p:cNvSpPr txBox="1">
            <a:spLocks noChangeArrowheads="1"/>
          </p:cNvSpPr>
          <p:nvPr/>
        </p:nvSpPr>
        <p:spPr bwMode="auto">
          <a:xfrm>
            <a:off x="2209800" y="3048000"/>
            <a:ext cx="2667000" cy="54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Rui </a:t>
            </a:r>
            <a:r>
              <a:rPr lang="en-US" sz="2000" cap="small" dirty="0" smtClean="0">
                <a:latin typeface="Calibri" charset="0"/>
              </a:rPr>
              <a:t>Li</a:t>
            </a:r>
          </a:p>
          <a:p>
            <a:pPr eaLnBrk="1" hangingPunct="1">
              <a:lnSpc>
                <a:spcPct val="60000"/>
              </a:lnSpc>
              <a:spcBef>
                <a:spcPct val="50000"/>
              </a:spcBef>
            </a:pPr>
            <a:r>
              <a:rPr lang="en-US" sz="1600" dirty="0">
                <a:latin typeface="Calibri" charset="0"/>
              </a:rPr>
              <a:t>Chief </a:t>
            </a:r>
            <a:r>
              <a:rPr lang="en-US" sz="1600" dirty="0" smtClean="0">
                <a:latin typeface="Calibri" charset="0"/>
              </a:rPr>
              <a:t>Architect</a:t>
            </a:r>
            <a:endParaRPr lang="en-US" sz="1600" dirty="0">
              <a:latin typeface="Calibri" charset="0"/>
            </a:endParaRPr>
          </a:p>
        </p:txBody>
      </p:sp>
      <p:sp>
        <p:nvSpPr>
          <p:cNvPr id="4109" name="Line 13"/>
          <p:cNvSpPr>
            <a:spLocks noChangeShapeType="1"/>
          </p:cNvSpPr>
          <p:nvPr/>
        </p:nvSpPr>
        <p:spPr bwMode="auto">
          <a:xfrm>
            <a:off x="22098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a:off x="16002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2209800" y="42672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1600200" y="43434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TextBox 2"/>
          <p:cNvSpPr txBox="1">
            <a:spLocks noChangeArrowheads="1"/>
          </p:cNvSpPr>
          <p:nvPr/>
        </p:nvSpPr>
        <p:spPr bwMode="auto">
          <a:xfrm>
            <a:off x="2209800" y="4419599"/>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Tharanga Gamaethige</a:t>
            </a:r>
            <a:endParaRPr lang="en-US" sz="2000" b="1" cap="small" dirty="0">
              <a:latin typeface="Calibri" charset="0"/>
            </a:endParaRPr>
          </a:p>
          <a:p>
            <a:r>
              <a:rPr lang="en-US" sz="1600" dirty="0" smtClean="0">
                <a:latin typeface="Calibri"/>
                <a:cs typeface="Calibri"/>
              </a:rPr>
              <a:t>Planning Manger</a:t>
            </a:r>
            <a:endParaRPr lang="en-US" sz="1600" dirty="0">
              <a:latin typeface="Calibri"/>
              <a:cs typeface="Calibri"/>
            </a:endParaRPr>
          </a:p>
        </p:txBody>
      </p:sp>
      <p:sp>
        <p:nvSpPr>
          <p:cNvPr id="4114" name="TextBox 2"/>
          <p:cNvSpPr txBox="1">
            <a:spLocks noChangeArrowheads="1"/>
          </p:cNvSpPr>
          <p:nvPr/>
        </p:nvSpPr>
        <p:spPr bwMode="auto">
          <a:xfrm>
            <a:off x="5943600" y="1676400"/>
            <a:ext cx="2667000"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cap="small" dirty="0" smtClean="0"/>
              <a:t>Matt </a:t>
            </a:r>
            <a:r>
              <a:rPr lang="en-US" cap="small" dirty="0" smtClean="0"/>
              <a:t>Lenzo</a:t>
            </a:r>
          </a:p>
          <a:p>
            <a:r>
              <a:rPr lang="en-US" sz="1600" dirty="0">
                <a:latin typeface="Calibri"/>
                <a:cs typeface="Calibri"/>
              </a:rPr>
              <a:t>Quality Assurance Lead</a:t>
            </a:r>
          </a:p>
          <a:p>
            <a:endParaRPr lang="en-US" cap="small" dirty="0"/>
          </a:p>
        </p:txBody>
      </p:sp>
      <p:sp>
        <p:nvSpPr>
          <p:cNvPr id="4115" name="Line 19"/>
          <p:cNvSpPr>
            <a:spLocks noChangeShapeType="1"/>
          </p:cNvSpPr>
          <p:nvPr/>
        </p:nvSpPr>
        <p:spPr bwMode="auto">
          <a:xfrm>
            <a:off x="59436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53340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Box 2"/>
          <p:cNvSpPr txBox="1">
            <a:spLocks noChangeArrowheads="1"/>
          </p:cNvSpPr>
          <p:nvPr/>
        </p:nvSpPr>
        <p:spPr bwMode="auto">
          <a:xfrm>
            <a:off x="5943600" y="3048000"/>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Dandan Zheng</a:t>
            </a:r>
            <a:endParaRPr lang="en-US" sz="2000" b="1" cap="small" dirty="0">
              <a:latin typeface="Calibri" charset="0"/>
            </a:endParaRPr>
          </a:p>
          <a:p>
            <a:r>
              <a:rPr lang="en-US" sz="1600" dirty="0"/>
              <a:t>Development Lead</a:t>
            </a:r>
            <a:endParaRPr lang="en-US" sz="1600" dirty="0"/>
          </a:p>
        </p:txBody>
      </p:sp>
      <p:sp>
        <p:nvSpPr>
          <p:cNvPr id="4118" name="Line 22"/>
          <p:cNvSpPr>
            <a:spLocks noChangeShapeType="1"/>
          </p:cNvSpPr>
          <p:nvPr/>
        </p:nvSpPr>
        <p:spPr bwMode="auto">
          <a:xfrm>
            <a:off x="59436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9" name="Line 23"/>
          <p:cNvSpPr>
            <a:spLocks noChangeShapeType="1"/>
          </p:cNvSpPr>
          <p:nvPr/>
        </p:nvSpPr>
        <p:spPr bwMode="auto">
          <a:xfrm>
            <a:off x="53340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 name="Slide Number Placeholder 1"/>
          <p:cNvSpPr>
            <a:spLocks noGrp="1"/>
          </p:cNvSpPr>
          <p:nvPr>
            <p:ph type="sldNum" sz="quarter" idx="10"/>
          </p:nvPr>
        </p:nvSpPr>
        <p:spPr/>
        <p:txBody>
          <a:bodyPr/>
          <a:lstStyle/>
          <a:p>
            <a:fld id="{8BE75BF4-F827-664A-A667-67002CB07057}" type="slidenum">
              <a:rPr lang="en-US" smtClean="0"/>
              <a:pPr/>
              <a:t>33</a:t>
            </a:fld>
            <a:endParaRPr lang="en-US" dirty="0"/>
          </a:p>
        </p:txBody>
      </p:sp>
    </p:spTree>
    <p:extLst>
      <p:ext uri="{BB962C8B-B14F-4D97-AF65-F5344CB8AC3E}">
        <p14:creationId xmlns:p14="http://schemas.microsoft.com/office/powerpoint/2010/main" val="41338267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Quality Metric</a:t>
            </a:r>
            <a:endParaRPr lang="en-US" dirty="0"/>
          </a:p>
        </p:txBody>
      </p:sp>
      <p:sp>
        <p:nvSpPr>
          <p:cNvPr id="3" name="Content Placeholder 2"/>
          <p:cNvSpPr>
            <a:spLocks noGrp="1"/>
          </p:cNvSpPr>
          <p:nvPr>
            <p:ph idx="1"/>
          </p:nvPr>
        </p:nvSpPr>
        <p:spPr>
          <a:xfrm>
            <a:off x="533400" y="1447800"/>
            <a:ext cx="8077200" cy="1219200"/>
          </a:xfrm>
        </p:spPr>
        <p:txBody>
          <a:bodyPr/>
          <a:lstStyle/>
          <a:p>
            <a:r>
              <a:rPr lang="en-US" dirty="0" smtClean="0"/>
              <a:t>Bi-weekly process evaluation provided a snapshot of the health status of internal processes</a:t>
            </a:r>
          </a:p>
          <a:p>
            <a:r>
              <a:rPr lang="en-US" dirty="0" smtClean="0"/>
              <a:t>Made corrective actions based on team feedback</a:t>
            </a:r>
          </a:p>
        </p:txBody>
      </p:sp>
      <p:pic>
        <p:nvPicPr>
          <p:cNvPr id="7" name="Picture 6" descr="Screen Shot 2012-05-10 at 7.00.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920" y="2743200"/>
            <a:ext cx="5850560" cy="3451779"/>
          </a:xfrm>
          <a:prstGeom prst="rect">
            <a:avLst/>
          </a:prstGeom>
        </p:spPr>
      </p:pic>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4" name="Slide Number Placeholder 3"/>
          <p:cNvSpPr>
            <a:spLocks noGrp="1"/>
          </p:cNvSpPr>
          <p:nvPr>
            <p:ph type="sldNum" sz="quarter" idx="10"/>
          </p:nvPr>
        </p:nvSpPr>
        <p:spPr/>
        <p:txBody>
          <a:bodyPr/>
          <a:lstStyle/>
          <a:p>
            <a:fld id="{8BE75BF4-F827-664A-A667-67002CB07057}" type="slidenum">
              <a:rPr lang="en-US" smtClean="0"/>
              <a:pPr/>
              <a:t>34</a:t>
            </a:fld>
            <a:endParaRPr lang="en-US"/>
          </a:p>
        </p:txBody>
      </p:sp>
    </p:spTree>
    <p:extLst>
      <p:ext uri="{BB962C8B-B14F-4D97-AF65-F5344CB8AC3E}">
        <p14:creationId xmlns:p14="http://schemas.microsoft.com/office/powerpoint/2010/main" val="27567342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Technical Debt</a:t>
            </a:r>
            <a:endParaRPr lang="en-US" dirty="0"/>
          </a:p>
        </p:txBody>
      </p:sp>
      <p:sp>
        <p:nvSpPr>
          <p:cNvPr id="3" name="Content Placeholder 2"/>
          <p:cNvSpPr>
            <a:spLocks noGrp="1"/>
          </p:cNvSpPr>
          <p:nvPr>
            <p:ph idx="1"/>
          </p:nvPr>
        </p:nvSpPr>
        <p:spPr>
          <a:xfrm>
            <a:off x="533400" y="1447800"/>
            <a:ext cx="8077200" cy="1524000"/>
          </a:xfrm>
        </p:spPr>
        <p:txBody>
          <a:bodyPr/>
          <a:lstStyle/>
          <a:p>
            <a:r>
              <a:rPr lang="en-US" dirty="0" smtClean="0"/>
              <a:t>Managed two week iterations without losing the sight of quality of deliverables through technical debt</a:t>
            </a:r>
          </a:p>
          <a:p>
            <a:r>
              <a:rPr lang="en-US" dirty="0" smtClean="0"/>
              <a:t>Provided insights into quality related issues of tasks, individuals and processes</a:t>
            </a:r>
          </a:p>
          <a:p>
            <a:endParaRPr lang="en-US" dirty="0"/>
          </a:p>
        </p:txBody>
      </p:sp>
      <p:sp>
        <p:nvSpPr>
          <p:cNvPr id="4"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35</a:t>
            </a:fld>
            <a:endParaRPr lang="en-US"/>
          </a:p>
        </p:txBody>
      </p:sp>
    </p:spTree>
    <p:extLst>
      <p:ext uri="{BB962C8B-B14F-4D97-AF65-F5344CB8AC3E}">
        <p14:creationId xmlns:p14="http://schemas.microsoft.com/office/powerpoint/2010/main" val="24813153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Eye to the future</a:t>
            </a:r>
            <a:endParaRPr lang="en-US" dirty="0"/>
          </a:p>
        </p:txBody>
      </p:sp>
      <p:sp>
        <p:nvSpPr>
          <p:cNvPr id="3" name="Content Placeholder 2"/>
          <p:cNvSpPr>
            <a:spLocks noGrp="1"/>
          </p:cNvSpPr>
          <p:nvPr>
            <p:ph idx="1"/>
          </p:nvPr>
        </p:nvSpPr>
        <p:spPr>
          <a:xfrm>
            <a:off x="533400" y="1447800"/>
            <a:ext cx="8077200" cy="1447800"/>
          </a:xfrm>
        </p:spPr>
        <p:txBody>
          <a:bodyPr/>
          <a:lstStyle/>
          <a:p>
            <a:r>
              <a:rPr lang="en-US" dirty="0" smtClean="0"/>
              <a:t>A detailed quality plan was created with activities and estimates for the Summer 2012</a:t>
            </a:r>
          </a:p>
          <a:p>
            <a:r>
              <a:rPr lang="en-US" dirty="0" smtClean="0"/>
              <a:t>27 activities were identified, which could improve the quality of both product and process</a:t>
            </a:r>
            <a:endParaRPr lang="en-US" dirty="0"/>
          </a:p>
        </p:txBody>
      </p:sp>
      <p:pic>
        <p:nvPicPr>
          <p:cNvPr id="8" name="Picture 7" descr="Screen Shot 2012-05-10 at 6.57.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635" y="2971800"/>
            <a:ext cx="3264765" cy="3187700"/>
          </a:xfrm>
          <a:prstGeom prst="rect">
            <a:avLst/>
          </a:prstGeom>
        </p:spPr>
      </p:pic>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4" name="Slide Number Placeholder 3"/>
          <p:cNvSpPr>
            <a:spLocks noGrp="1"/>
          </p:cNvSpPr>
          <p:nvPr>
            <p:ph type="sldNum" sz="quarter" idx="10"/>
          </p:nvPr>
        </p:nvSpPr>
        <p:spPr/>
        <p:txBody>
          <a:bodyPr/>
          <a:lstStyle/>
          <a:p>
            <a:fld id="{8BE75BF4-F827-664A-A667-67002CB07057}" type="slidenum">
              <a:rPr lang="en-US" smtClean="0"/>
              <a:pPr/>
              <a:t>36</a:t>
            </a:fld>
            <a:endParaRPr lang="en-US"/>
          </a:p>
        </p:txBody>
      </p:sp>
    </p:spTree>
    <p:extLst>
      <p:ext uri="{BB962C8B-B14F-4D97-AF65-F5344CB8AC3E}">
        <p14:creationId xmlns:p14="http://schemas.microsoft.com/office/powerpoint/2010/main" val="29892117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Reflections on Quality Assurance</a:t>
            </a:r>
            <a:endParaRPr lang="en-US" dirty="0"/>
          </a:p>
        </p:txBody>
      </p:sp>
      <p:sp>
        <p:nvSpPr>
          <p:cNvPr id="3" name="Content Placeholder 2"/>
          <p:cNvSpPr>
            <a:spLocks noGrp="1"/>
          </p:cNvSpPr>
          <p:nvPr>
            <p:ph idx="1"/>
          </p:nvPr>
        </p:nvSpPr>
        <p:spPr/>
        <p:txBody>
          <a:bodyPr/>
          <a:lstStyle/>
          <a:p>
            <a:r>
              <a:rPr lang="en-US" dirty="0" smtClean="0"/>
              <a:t>Having experience people in the workshop is crucial to maximizing the value of the review</a:t>
            </a:r>
          </a:p>
          <a:p>
            <a:r>
              <a:rPr lang="en-US" dirty="0" smtClean="0"/>
              <a:t>Correct light weight methods can add more or equal value to the project as heavy weight methods</a:t>
            </a:r>
          </a:p>
          <a:p>
            <a:r>
              <a:rPr lang="en-US" dirty="0" smtClean="0"/>
              <a:t>Managing time boxed iteration with quality is a challenge as well as an opportunity</a:t>
            </a:r>
          </a:p>
          <a:p>
            <a:endParaRPr lang="en-US" dirty="0"/>
          </a:p>
        </p:txBody>
      </p:sp>
      <p:sp>
        <p:nvSpPr>
          <p:cNvPr id="4"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37</a:t>
            </a:fld>
            <a:endParaRPr lang="en-US"/>
          </a:p>
        </p:txBody>
      </p:sp>
    </p:spTree>
    <p:extLst>
      <p:ext uri="{BB962C8B-B14F-4D97-AF65-F5344CB8AC3E}">
        <p14:creationId xmlns:p14="http://schemas.microsoft.com/office/powerpoint/2010/main" val="23156962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a:solidFill>
                  <a:schemeClr val="bg2"/>
                </a:solidFill>
              </a:rPr>
              <a:t>Requirements Management</a:t>
            </a:r>
          </a:p>
          <a:p>
            <a:r>
              <a:rPr lang="en-US" dirty="0">
                <a:solidFill>
                  <a:schemeClr val="bg2"/>
                </a:solidFill>
              </a:rPr>
              <a:t>Architecture Design</a:t>
            </a:r>
          </a:p>
          <a:p>
            <a:r>
              <a:rPr lang="en-US" dirty="0">
                <a:solidFill>
                  <a:schemeClr val="bg2"/>
                </a:solidFill>
              </a:rPr>
              <a:t>Project Management</a:t>
            </a:r>
          </a:p>
          <a:p>
            <a:r>
              <a:rPr lang="en-US" dirty="0" smtClean="0">
                <a:solidFill>
                  <a:schemeClr val="bg2"/>
                </a:solidFill>
              </a:rPr>
              <a:t>Quality Assurance</a:t>
            </a:r>
          </a:p>
          <a:p>
            <a:r>
              <a:rPr lang="en-US" dirty="0" smtClean="0">
                <a:solidFill>
                  <a:srgbClr val="000000"/>
                </a:solidFill>
              </a:rPr>
              <a:t>Risk Management</a:t>
            </a:r>
            <a:endParaRPr lang="en-US" dirty="0">
              <a:solidFill>
                <a:srgbClr val="000000"/>
              </a:solidFill>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38</a:t>
            </a:fld>
            <a:endParaRPr lang="en-US"/>
          </a:p>
        </p:txBody>
      </p:sp>
      <p:sp>
        <p:nvSpPr>
          <p:cNvPr id="6"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Quality /</a:t>
            </a:r>
            <a:r>
              <a:rPr lang="en-US" sz="1600" b="1" dirty="0" smtClean="0">
                <a:latin typeface="Calibri"/>
                <a:cs typeface="Calibri"/>
              </a:rPr>
              <a:t> Risk</a:t>
            </a:r>
            <a:endParaRPr lang="en-US" sz="1600" b="1" dirty="0">
              <a:latin typeface="Calibri"/>
              <a:cs typeface="Calibri"/>
            </a:endParaRPr>
          </a:p>
        </p:txBody>
      </p:sp>
    </p:spTree>
    <p:extLst>
      <p:ext uri="{BB962C8B-B14F-4D97-AF65-F5344CB8AC3E}">
        <p14:creationId xmlns:p14="http://schemas.microsoft.com/office/powerpoint/2010/main" val="34864820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32883"/>
            <a:ext cx="8077200" cy="533400"/>
          </a:xfrm>
        </p:spPr>
        <p:txBody>
          <a:bodyPr/>
          <a:lstStyle/>
          <a:p>
            <a:r>
              <a:rPr lang="en-US" sz="2400" b="1" dirty="0"/>
              <a:t>Risk Management Process </a:t>
            </a:r>
            <a:endParaRPr lang="en-US" dirty="0"/>
          </a:p>
        </p:txBody>
      </p:sp>
      <p:sp>
        <p:nvSpPr>
          <p:cNvPr id="3" name="Content Placeholder 2"/>
          <p:cNvSpPr>
            <a:spLocks noGrp="1"/>
          </p:cNvSpPr>
          <p:nvPr>
            <p:ph idx="1"/>
          </p:nvPr>
        </p:nvSpPr>
        <p:spPr/>
        <p:txBody>
          <a:bodyPr/>
          <a:lstStyle/>
          <a:p>
            <a:r>
              <a:rPr lang="en-US" dirty="0">
                <a:ea typeface="ＭＳ Ｐゴシック" pitchFamily="34" charset="-128"/>
              </a:rPr>
              <a:t>Identification</a:t>
            </a:r>
          </a:p>
          <a:p>
            <a:pPr lvl="1"/>
            <a:r>
              <a:rPr lang="en-US" sz="1600" dirty="0">
                <a:ea typeface="ＭＳ Ｐゴシック" pitchFamily="34" charset="-128"/>
              </a:rPr>
              <a:t>Format : Condition + Consequence </a:t>
            </a:r>
          </a:p>
          <a:p>
            <a:pPr lvl="1"/>
            <a:r>
              <a:rPr lang="en-US" sz="1600" dirty="0">
                <a:ea typeface="ＭＳ Ｐゴシック" pitchFamily="34" charset="-128"/>
              </a:rPr>
              <a:t>Mini Team </a:t>
            </a:r>
            <a:r>
              <a:rPr lang="en-US" sz="1600" dirty="0" smtClean="0">
                <a:ea typeface="ＭＳ Ｐゴシック" pitchFamily="34" charset="-128"/>
              </a:rPr>
              <a:t>SRE (</a:t>
            </a:r>
            <a:r>
              <a:rPr lang="en-US" sz="1600" dirty="0" smtClean="0"/>
              <a:t>Software </a:t>
            </a:r>
            <a:r>
              <a:rPr lang="en-US" sz="1600" dirty="0"/>
              <a:t>Risk Evaluation</a:t>
            </a:r>
            <a:r>
              <a:rPr lang="en-US" sz="1600" dirty="0" smtClean="0">
                <a:ea typeface="ＭＳ Ｐゴシック" pitchFamily="34" charset="-128"/>
              </a:rPr>
              <a:t>)</a:t>
            </a:r>
            <a:endParaRPr lang="en-US" sz="1600" dirty="0">
              <a:ea typeface="ＭＳ Ｐゴシック" pitchFamily="34" charset="-128"/>
            </a:endParaRPr>
          </a:p>
          <a:p>
            <a:pPr lvl="1"/>
            <a:r>
              <a:rPr lang="en-US" sz="1600" dirty="0">
                <a:ea typeface="ＭＳ Ｐゴシック" pitchFamily="34" charset="-128"/>
              </a:rPr>
              <a:t>Team members report every two weeks status meeting</a:t>
            </a:r>
          </a:p>
          <a:p>
            <a:r>
              <a:rPr lang="en-US" dirty="0" smtClean="0">
                <a:ea typeface="ＭＳ Ｐゴシック" pitchFamily="34" charset="-128"/>
              </a:rPr>
              <a:t>Analyze</a:t>
            </a:r>
          </a:p>
          <a:p>
            <a:pPr lvl="1"/>
            <a:r>
              <a:rPr lang="en-US" sz="1600" dirty="0" smtClean="0">
                <a:ea typeface="ＭＳ Ｐゴシック" pitchFamily="34" charset="-128"/>
              </a:rPr>
              <a:t>Matrix of impact and possibility</a:t>
            </a:r>
          </a:p>
          <a:p>
            <a:pPr lvl="1"/>
            <a:r>
              <a:rPr lang="en-US" sz="1600" dirty="0">
                <a:ea typeface="ＭＳ Ｐゴシック" pitchFamily="34" charset="-128"/>
              </a:rPr>
              <a:t>Prioritize by </a:t>
            </a:r>
            <a:r>
              <a:rPr lang="en-US" sz="1600" dirty="0" err="1" smtClean="0">
                <a:ea typeface="ＭＳ Ｐゴシック" pitchFamily="34" charset="-128"/>
              </a:rPr>
              <a:t>muti</a:t>
            </a:r>
            <a:r>
              <a:rPr lang="en-US" sz="1600" dirty="0" smtClean="0">
                <a:ea typeface="ＭＳ Ｐゴシック" pitchFamily="34" charset="-128"/>
              </a:rPr>
              <a:t>-voting</a:t>
            </a:r>
          </a:p>
          <a:p>
            <a:r>
              <a:rPr lang="en-US" dirty="0" smtClean="0">
                <a:ea typeface="ＭＳ Ｐゴシック" pitchFamily="34" charset="-128"/>
              </a:rPr>
              <a:t>Plan</a:t>
            </a:r>
            <a:endParaRPr lang="en-US" dirty="0">
              <a:ea typeface="ＭＳ Ｐゴシック" pitchFamily="34" charset="-128"/>
            </a:endParaRPr>
          </a:p>
          <a:p>
            <a:pPr lvl="1"/>
            <a:r>
              <a:rPr lang="en-US" sz="1600" dirty="0" smtClean="0">
                <a:ea typeface="ＭＳ Ｐゴシック" pitchFamily="34" charset="-128"/>
              </a:rPr>
              <a:t>Mitigation </a:t>
            </a:r>
            <a:r>
              <a:rPr lang="en-US" sz="1600" dirty="0">
                <a:ea typeface="ＭＳ Ｐゴシック" pitchFamily="34" charset="-128"/>
              </a:rPr>
              <a:t>strategy for Top 3 </a:t>
            </a:r>
          </a:p>
          <a:p>
            <a:r>
              <a:rPr lang="en-US" dirty="0" smtClean="0">
                <a:ea typeface="ＭＳ Ｐゴシック" pitchFamily="34" charset="-128"/>
              </a:rPr>
              <a:t>Track</a:t>
            </a:r>
            <a:endParaRPr lang="en-US" dirty="0">
              <a:ea typeface="ＭＳ Ｐゴシック" pitchFamily="34" charset="-128"/>
            </a:endParaRPr>
          </a:p>
          <a:p>
            <a:pPr lvl="1"/>
            <a:r>
              <a:rPr lang="en-US" sz="1600" dirty="0">
                <a:ea typeface="ＭＳ Ｐゴシック" pitchFamily="34" charset="-128"/>
              </a:rPr>
              <a:t>Risk Manager report risks status </a:t>
            </a:r>
            <a:r>
              <a:rPr lang="en-US" sz="1600" dirty="0" smtClean="0">
                <a:ea typeface="ＭＳ Ｐゴシック" pitchFamily="34" charset="-128"/>
              </a:rPr>
              <a:t>bi-weekly in </a:t>
            </a:r>
            <a:r>
              <a:rPr lang="en-US" sz="1600" dirty="0">
                <a:ea typeface="ＭＳ Ｐゴシック" pitchFamily="34" charset="-128"/>
              </a:rPr>
              <a:t>status </a:t>
            </a:r>
            <a:r>
              <a:rPr lang="en-US" sz="1600" dirty="0" smtClean="0">
                <a:ea typeface="ＭＳ Ｐゴシック" pitchFamily="34" charset="-128"/>
              </a:rPr>
              <a:t>meeting</a:t>
            </a:r>
            <a:endParaRPr lang="en-US" sz="1600" dirty="0" smtClean="0">
              <a:ea typeface="ＭＳ Ｐゴシック" pitchFamily="34" charset="-128"/>
            </a:endParaRPr>
          </a:p>
          <a:p>
            <a:pPr lvl="1"/>
            <a:r>
              <a:rPr lang="en-US" sz="1600" dirty="0" smtClean="0">
                <a:ea typeface="ＭＳ Ｐゴシック" pitchFamily="34" charset="-128"/>
              </a:rPr>
              <a:t>Risk Repository </a:t>
            </a:r>
            <a:endParaRPr lang="en-US" sz="1600" dirty="0">
              <a:ea typeface="ＭＳ Ｐゴシック" pitchFamily="34" charset="-128"/>
            </a:endParaRPr>
          </a:p>
          <a:p>
            <a:r>
              <a:rPr lang="en-US" dirty="0">
                <a:ea typeface="ＭＳ Ｐゴシック" pitchFamily="34" charset="-128"/>
              </a:rPr>
              <a:t>Control </a:t>
            </a:r>
          </a:p>
          <a:p>
            <a:pPr lvl="1"/>
            <a:r>
              <a:rPr lang="en-US" sz="1600" dirty="0">
                <a:ea typeface="ＭＳ Ｐゴシック" pitchFamily="34" charset="-128"/>
              </a:rPr>
              <a:t>Before iteration plan, reevaluate the risks in risk repository</a:t>
            </a:r>
            <a:r>
              <a:rPr lang="en-US" sz="1600" dirty="0" smtClean="0">
                <a:ea typeface="ＭＳ Ｐゴシック" pitchFamily="34" charset="-128"/>
              </a:rPr>
              <a:t>.</a:t>
            </a:r>
          </a:p>
          <a:p>
            <a:pPr lvl="1"/>
            <a:r>
              <a:rPr lang="en-US" sz="1600" dirty="0">
                <a:ea typeface="ＭＳ Ｐゴシック" pitchFamily="34" charset="-128"/>
              </a:rPr>
              <a:t>Put the mitigation  task into backlog</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981200"/>
            <a:ext cx="298057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Quality /</a:t>
            </a:r>
            <a:r>
              <a:rPr lang="en-US" sz="1600" b="1" dirty="0" smtClean="0">
                <a:latin typeface="Calibri"/>
                <a:cs typeface="Calibri"/>
              </a:rPr>
              <a:t> Risk</a:t>
            </a:r>
            <a:endParaRPr lang="en-US" sz="1600" b="1" dirty="0">
              <a:latin typeface="Calibri"/>
              <a:cs typeface="Calibri"/>
            </a:endParaRPr>
          </a:p>
        </p:txBody>
      </p:sp>
      <p:sp>
        <p:nvSpPr>
          <p:cNvPr id="4" name="Slide Number Placeholder 3"/>
          <p:cNvSpPr>
            <a:spLocks noGrp="1"/>
          </p:cNvSpPr>
          <p:nvPr>
            <p:ph type="sldNum" sz="quarter" idx="10"/>
          </p:nvPr>
        </p:nvSpPr>
        <p:spPr/>
        <p:txBody>
          <a:bodyPr/>
          <a:lstStyle/>
          <a:p>
            <a:fld id="{8BE75BF4-F827-664A-A667-67002CB07057}" type="slidenum">
              <a:rPr lang="en-US" smtClean="0"/>
              <a:pPr/>
              <a:t>39</a:t>
            </a:fld>
            <a:endParaRPr lang="en-US"/>
          </a:p>
        </p:txBody>
      </p:sp>
      <p:sp>
        <p:nvSpPr>
          <p:cNvPr id="8" name="TextBox 7"/>
          <p:cNvSpPr txBox="1"/>
          <p:nvPr/>
        </p:nvSpPr>
        <p:spPr>
          <a:xfrm>
            <a:off x="5486400" y="1459468"/>
            <a:ext cx="3513970" cy="369332"/>
          </a:xfrm>
          <a:prstGeom prst="rect">
            <a:avLst/>
          </a:prstGeom>
          <a:noFill/>
        </p:spPr>
        <p:txBody>
          <a:bodyPr wrap="square" rtlCol="0">
            <a:spAutoFit/>
          </a:bodyPr>
          <a:lstStyle/>
          <a:p>
            <a:r>
              <a:rPr lang="en-US" sz="1800" dirty="0" smtClean="0"/>
              <a:t>Continuous Risk </a:t>
            </a:r>
            <a:r>
              <a:rPr lang="en-US" sz="1800" dirty="0" smtClean="0"/>
              <a:t>Management™</a:t>
            </a:r>
            <a:endParaRPr lang="en-US" sz="1800" dirty="0"/>
          </a:p>
        </p:txBody>
      </p:sp>
    </p:spTree>
    <p:extLst>
      <p:ext uri="{BB962C8B-B14F-4D97-AF65-F5344CB8AC3E}">
        <p14:creationId xmlns:p14="http://schemas.microsoft.com/office/powerpoint/2010/main" val="6146927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Studio Mentors</a:t>
            </a:r>
            <a:endParaRPr lang="en-US" dirty="0"/>
          </a:p>
        </p:txBody>
      </p:sp>
      <p:grpSp>
        <p:nvGrpSpPr>
          <p:cNvPr id="4" name="Group 1"/>
          <p:cNvGrpSpPr>
            <a:grpSpLocks/>
          </p:cNvGrpSpPr>
          <p:nvPr/>
        </p:nvGrpSpPr>
        <p:grpSpPr bwMode="auto">
          <a:xfrm>
            <a:off x="1752600" y="2209800"/>
            <a:ext cx="1066800" cy="2083872"/>
            <a:chOff x="766762" y="2209800"/>
            <a:chExt cx="1066800" cy="2083872"/>
          </a:xfrm>
        </p:grpSpPr>
        <p:pic>
          <p:nvPicPr>
            <p:cNvPr id="5" name="Picture 23" descr="Screen Shot 2011-12-13 at 9.03.48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0100" y="2209800"/>
              <a:ext cx="98913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
            <p:cNvSpPr txBox="1">
              <a:spLocks noChangeArrowheads="1"/>
            </p:cNvSpPr>
            <p:nvPr/>
          </p:nvSpPr>
          <p:spPr bwMode="auto">
            <a:xfrm>
              <a:off x="766762" y="3657600"/>
              <a:ext cx="1066800" cy="636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000" dirty="0"/>
                <a:t>Grace</a:t>
              </a:r>
            </a:p>
            <a:p>
              <a:pPr algn="ctr"/>
              <a:r>
                <a:rPr lang="en-US" sz="2000" dirty="0"/>
                <a:t>Lewis</a:t>
              </a:r>
            </a:p>
          </p:txBody>
        </p:sp>
      </p:grpSp>
      <p:grpSp>
        <p:nvGrpSpPr>
          <p:cNvPr id="7" name="Group 2"/>
          <p:cNvGrpSpPr>
            <a:grpSpLocks/>
          </p:cNvGrpSpPr>
          <p:nvPr/>
        </p:nvGrpSpPr>
        <p:grpSpPr bwMode="auto">
          <a:xfrm>
            <a:off x="3427412" y="2209800"/>
            <a:ext cx="1600200" cy="2084230"/>
            <a:chOff x="2438400" y="2209800"/>
            <a:chExt cx="1600200" cy="2083714"/>
          </a:xfrm>
        </p:grpSpPr>
        <p:pic>
          <p:nvPicPr>
            <p:cNvPr id="8" name="Picture 22" descr="Screen Shot 2011-12-13 at 9.04.01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1119" y="2209800"/>
              <a:ext cx="1274763"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
            <p:cNvSpPr txBox="1">
              <a:spLocks noChangeArrowheads="1"/>
            </p:cNvSpPr>
            <p:nvPr/>
          </p:nvSpPr>
          <p:spPr bwMode="auto">
            <a:xfrm>
              <a:off x="2438400" y="3657600"/>
              <a:ext cx="1600200" cy="63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000" dirty="0"/>
                <a:t>Mel </a:t>
              </a:r>
              <a:r>
                <a:rPr lang="en-US" sz="2000" dirty="0" err="1" smtClean="0"/>
                <a:t>Rosso</a:t>
              </a:r>
              <a:r>
                <a:rPr lang="en-US" sz="2000" dirty="0"/>
                <a:t>-</a:t>
              </a:r>
            </a:p>
            <a:p>
              <a:pPr algn="ctr"/>
              <a:r>
                <a:rPr lang="en-US" sz="2000" dirty="0" err="1"/>
                <a:t>Llopart</a:t>
              </a:r>
              <a:endParaRPr lang="en-US" sz="2000" dirty="0"/>
            </a:p>
          </p:txBody>
        </p:sp>
      </p:grpSp>
      <p:grpSp>
        <p:nvGrpSpPr>
          <p:cNvPr id="10" name="Group 3"/>
          <p:cNvGrpSpPr>
            <a:grpSpLocks/>
          </p:cNvGrpSpPr>
          <p:nvPr/>
        </p:nvGrpSpPr>
        <p:grpSpPr bwMode="auto">
          <a:xfrm>
            <a:off x="5710237" y="2209800"/>
            <a:ext cx="1295400" cy="2084388"/>
            <a:chOff x="4692915" y="2209800"/>
            <a:chExt cx="1295400" cy="2084388"/>
          </a:xfrm>
        </p:grpSpPr>
        <p:pic>
          <p:nvPicPr>
            <p:cNvPr id="11" name="Picture 24" descr="Screen Shot 2011-12-13 at 9.25.07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81815" y="2209800"/>
              <a:ext cx="11176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
            <p:cNvSpPr txBox="1">
              <a:spLocks noChangeArrowheads="1"/>
            </p:cNvSpPr>
            <p:nvPr/>
          </p:nvSpPr>
          <p:spPr bwMode="auto">
            <a:xfrm>
              <a:off x="4692915" y="3657600"/>
              <a:ext cx="12954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dirty="0"/>
                <a:t>Bradley</a:t>
              </a:r>
            </a:p>
            <a:p>
              <a:pPr algn="ctr"/>
              <a:r>
                <a:rPr lang="en-US" dirty="0" err="1"/>
                <a:t>Schmerl</a:t>
              </a:r>
              <a:r>
                <a:rPr lang="en-US" dirty="0"/>
                <a:t> </a:t>
              </a:r>
            </a:p>
          </p:txBody>
        </p:sp>
      </p:grpSp>
      <p:sp>
        <p:nvSpPr>
          <p:cNvPr id="3" name="Slide Number Placeholder 2"/>
          <p:cNvSpPr>
            <a:spLocks noGrp="1"/>
          </p:cNvSpPr>
          <p:nvPr>
            <p:ph type="sldNum" sz="quarter" idx="10"/>
          </p:nvPr>
        </p:nvSpPr>
        <p:spPr/>
        <p:txBody>
          <a:bodyPr/>
          <a:lstStyle/>
          <a:p>
            <a:fld id="{8BE75BF4-F827-664A-A667-67002CB07057}" type="slidenum">
              <a:rPr lang="en-US" smtClean="0"/>
              <a:pPr/>
              <a:t>4</a:t>
            </a:fld>
            <a:endParaRPr lang="en-US"/>
          </a:p>
        </p:txBody>
      </p:sp>
    </p:spTree>
    <p:extLst>
      <p:ext uri="{BB962C8B-B14F-4D97-AF65-F5344CB8AC3E}">
        <p14:creationId xmlns:p14="http://schemas.microsoft.com/office/powerpoint/2010/main" val="36034143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a:t>
            </a:r>
            <a:r>
              <a:rPr lang="en-US" dirty="0" smtClean="0"/>
              <a:t>Risks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46925992"/>
              </p:ext>
            </p:extLst>
          </p:nvPr>
        </p:nvGraphicFramePr>
        <p:xfrm>
          <a:off x="533400" y="1447800"/>
          <a:ext cx="8077200" cy="4302760"/>
        </p:xfrm>
        <a:graphic>
          <a:graphicData uri="http://schemas.openxmlformats.org/drawingml/2006/table">
            <a:tbl>
              <a:tblPr firstRow="1" bandRow="1">
                <a:tableStyleId>{ED083AE6-46FA-4A59-8FB0-9F97EB10719F}</a:tableStyleId>
              </a:tblPr>
              <a:tblGrid>
                <a:gridCol w="2692400"/>
                <a:gridCol w="2692400"/>
                <a:gridCol w="2692400"/>
              </a:tblGrid>
              <a:tr h="370840">
                <a:tc>
                  <a:txBody>
                    <a:bodyPr/>
                    <a:lstStyle/>
                    <a:p>
                      <a:r>
                        <a:rPr lang="en-US" dirty="0" smtClean="0"/>
                        <a:t>Condition</a:t>
                      </a:r>
                      <a:r>
                        <a:rPr lang="en-US" baseline="0" dirty="0" smtClean="0"/>
                        <a:t> </a:t>
                      </a:r>
                      <a:endParaRPr lang="en-US" dirty="0"/>
                    </a:p>
                  </a:txBody>
                  <a:tcPr/>
                </a:tc>
                <a:tc>
                  <a:txBody>
                    <a:bodyPr/>
                    <a:lstStyle/>
                    <a:p>
                      <a:r>
                        <a:rPr lang="en-US" dirty="0" smtClean="0"/>
                        <a:t>Consequence</a:t>
                      </a:r>
                      <a:r>
                        <a:rPr lang="en-US" baseline="0" dirty="0" smtClean="0"/>
                        <a:t> </a:t>
                      </a:r>
                      <a:endParaRPr lang="en-US" dirty="0"/>
                    </a:p>
                  </a:txBody>
                  <a:tcPr/>
                </a:tc>
                <a:tc>
                  <a:txBody>
                    <a:bodyPr/>
                    <a:lstStyle/>
                    <a:p>
                      <a:r>
                        <a:rPr lang="en-US" dirty="0" smtClean="0"/>
                        <a:t>Mitigation</a:t>
                      </a:r>
                      <a:r>
                        <a:rPr lang="en-US" baseline="0" dirty="0" smtClean="0"/>
                        <a:t> Strategy </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Transport-level</a:t>
                      </a:r>
                      <a:r>
                        <a:rPr lang="en-US" sz="1600" kern="1200" baseline="0" dirty="0" smtClean="0">
                          <a:effectLst/>
                        </a:rPr>
                        <a:t> security decision not yet finalized in the </a:t>
                      </a:r>
                      <a:r>
                        <a:rPr lang="en-US" sz="1600" kern="1200" baseline="0" dirty="0" err="1" smtClean="0">
                          <a:effectLst/>
                        </a:rPr>
                        <a:t>OpenADR</a:t>
                      </a:r>
                      <a:r>
                        <a:rPr lang="en-US" sz="1600" kern="1200" baseline="0" dirty="0" smtClean="0">
                          <a:effectLst/>
                        </a:rPr>
                        <a:t> specification</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baseline="0" dirty="0" smtClean="0">
                          <a:effectLst/>
                        </a:rPr>
                        <a:t>may Cannot finalize the architecture design</a:t>
                      </a:r>
                      <a:endParaRPr lang="en-US" sz="1600" kern="1200" dirty="0" smtClean="0">
                        <a:solidFill>
                          <a:schemeClr val="dk1"/>
                        </a:solidFill>
                        <a:effectLst/>
                        <a:latin typeface="+mn-lt"/>
                        <a:ea typeface="+mn-ea"/>
                        <a:cs typeface="+mn-cs"/>
                      </a:endParaRPr>
                    </a:p>
                  </a:txBody>
                  <a:tcPr/>
                </a:tc>
                <a:tc>
                  <a:txBody>
                    <a:bodyPr/>
                    <a:lstStyle/>
                    <a:p>
                      <a:pPr marL="342900" indent="-342900" algn="l" defTabSz="457200" rtl="0" eaLnBrk="1" latinLnBrk="0" hangingPunct="1">
                        <a:buAutoNum type="arabicPeriod"/>
                      </a:pPr>
                      <a:r>
                        <a:rPr lang="en-US" sz="1600" kern="1200" dirty="0" smtClean="0"/>
                        <a:t>Continuous communication with customer</a:t>
                      </a:r>
                    </a:p>
                    <a:p>
                      <a:pPr marL="342900" indent="-342900" algn="l" defTabSz="457200" rtl="0" eaLnBrk="1" latinLnBrk="0" hangingPunct="1">
                        <a:buAutoNum type="arabicPeriod"/>
                      </a:pPr>
                      <a:r>
                        <a:rPr lang="en-US" sz="1600" kern="1200" dirty="0" smtClean="0"/>
                        <a:t>Isolate transport security components to enable extensibility</a:t>
                      </a:r>
                      <a:endParaRPr lang="en-US" sz="1600" kern="1200" dirty="0" smtClean="0">
                        <a:solidFill>
                          <a:schemeClr val="dk1"/>
                        </a:solidFill>
                        <a:latin typeface="+mn-lt"/>
                        <a:ea typeface="+mn-ea"/>
                        <a:cs typeface="+mn-cs"/>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Team will use AWS for architecture verification and may exceed allocated budget</a:t>
                      </a:r>
                      <a:endParaRPr lang="en-US" sz="1600" kern="1200" dirty="0" smtClean="0">
                        <a:solidFill>
                          <a:schemeClr val="dk1"/>
                        </a:solidFill>
                        <a:effectLst/>
                        <a:latin typeface="+mn-lt"/>
                        <a:ea typeface="+mn-ea"/>
                        <a:cs typeface="+mn-c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the team may overrun its budget given by the customer</a:t>
                      </a:r>
                    </a:p>
                    <a:p>
                      <a:pPr marL="0" indent="0">
                        <a:buNone/>
                      </a:pPr>
                      <a:endParaRPr lang="en-US" sz="1600" dirty="0"/>
                    </a:p>
                  </a:txBody>
                  <a:tcPr/>
                </a:tc>
                <a:tc>
                  <a:txBody>
                    <a:bodyPr/>
                    <a:lstStyle/>
                    <a:p>
                      <a:pPr marL="342900" indent="-342900">
                        <a:buAutoNum type="arabicPeriod"/>
                      </a:pPr>
                      <a:r>
                        <a:rPr lang="en-US" sz="1600" dirty="0" smtClean="0"/>
                        <a:t>Define</a:t>
                      </a:r>
                      <a:r>
                        <a:rPr lang="en-US" sz="1600" baseline="0" dirty="0" smtClean="0"/>
                        <a:t> the budget before doing verification on AWS and continuously monitor actual cost against budget</a:t>
                      </a:r>
                    </a:p>
                    <a:p>
                      <a:pPr marL="342900" indent="-342900">
                        <a:buAutoNum type="arabicPeriod"/>
                      </a:pPr>
                      <a:r>
                        <a:rPr lang="en-US" sz="1600" baseline="0" dirty="0" smtClean="0"/>
                        <a:t>Test approval process</a:t>
                      </a:r>
                      <a:endParaRPr lang="en-US" sz="1600" dirty="0" smtClean="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No hands-on experience with large-scale systems and  technical knowledge on protocol </a:t>
                      </a:r>
                      <a:r>
                        <a:rPr lang="en-US" sz="1600" kern="1200" dirty="0" smtClean="0">
                          <a:effectLst/>
                        </a:rPr>
                        <a:t>transports</a:t>
                      </a:r>
                      <a:endParaRPr lang="en-US" sz="1600" kern="1200" dirty="0" smtClean="0">
                        <a:solidFill>
                          <a:schemeClr val="dk1"/>
                        </a:solidFill>
                        <a:effectLst/>
                        <a:latin typeface="+mn-lt"/>
                        <a:ea typeface="+mn-ea"/>
                        <a:cs typeface="+mn-c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may be not  able to design the multi-transport architecture</a:t>
                      </a:r>
                    </a:p>
                    <a:p>
                      <a:pPr marL="0" indent="0">
                        <a:buNone/>
                      </a:pPr>
                      <a:endParaRPr lang="en-US" sz="1600" dirty="0"/>
                    </a:p>
                  </a:txBody>
                  <a:tcPr/>
                </a:tc>
                <a:tc>
                  <a:txBody>
                    <a:bodyPr/>
                    <a:lstStyle/>
                    <a:p>
                      <a:pPr marL="342900" indent="-342900" algn="l" defTabSz="457200" rtl="0" eaLnBrk="1" latinLnBrk="0" hangingPunct="1">
                        <a:buAutoNum type="arabicPeriod"/>
                      </a:pPr>
                      <a:r>
                        <a:rPr lang="en-US" sz="1600" kern="1200" dirty="0" smtClean="0"/>
                        <a:t>Experiments for protocol  (half done)</a:t>
                      </a:r>
                    </a:p>
                    <a:p>
                      <a:pPr marL="342900" indent="-342900" algn="l" defTabSz="457200" rtl="0" eaLnBrk="1" latinLnBrk="0" hangingPunct="1">
                        <a:buAutoNum type="arabicPeriod"/>
                      </a:pPr>
                      <a:r>
                        <a:rPr lang="en-US" sz="1600" kern="1200" dirty="0" smtClean="0"/>
                        <a:t>Short and iteratively design</a:t>
                      </a:r>
                      <a:endParaRPr lang="en-US" sz="1600" kern="1200" dirty="0" smtClean="0">
                        <a:solidFill>
                          <a:schemeClr val="dk1"/>
                        </a:solidFill>
                        <a:latin typeface="+mn-lt"/>
                        <a:ea typeface="+mn-ea"/>
                        <a:cs typeface="+mn-cs"/>
                      </a:endParaRPr>
                    </a:p>
                  </a:txBody>
                  <a:tcPr/>
                </a:tc>
              </a:tr>
            </a:tbl>
          </a:graphicData>
        </a:graphic>
      </p:graphicFrame>
    </p:spTree>
    <p:extLst>
      <p:ext uri="{BB962C8B-B14F-4D97-AF65-F5344CB8AC3E}">
        <p14:creationId xmlns:p14="http://schemas.microsoft.com/office/powerpoint/2010/main" val="7348564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Risks </a:t>
            </a:r>
            <a:r>
              <a:rPr lang="en-US" dirty="0"/>
              <a:t> </a:t>
            </a:r>
            <a:r>
              <a:rPr lang="en-US" dirty="0" smtClean="0"/>
              <a:t>(BACKUP)</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73642345"/>
              </p:ext>
            </p:extLst>
          </p:nvPr>
        </p:nvGraphicFramePr>
        <p:xfrm>
          <a:off x="533400" y="1447800"/>
          <a:ext cx="8077200" cy="3754120"/>
        </p:xfrm>
        <a:graphic>
          <a:graphicData uri="http://schemas.openxmlformats.org/drawingml/2006/table">
            <a:tbl>
              <a:tblPr firstRow="1" bandRow="1">
                <a:tableStyleId>{616DA210-FB5B-4158-B5E0-FEB733F419BA}</a:tableStyleId>
              </a:tblPr>
              <a:tblGrid>
                <a:gridCol w="2692400"/>
                <a:gridCol w="2692400"/>
                <a:gridCol w="2692400"/>
              </a:tblGrid>
              <a:tr h="370840">
                <a:tc>
                  <a:txBody>
                    <a:bodyPr/>
                    <a:lstStyle/>
                    <a:p>
                      <a:r>
                        <a:rPr lang="en-US" dirty="0" smtClean="0"/>
                        <a:t>Risk</a:t>
                      </a:r>
                      <a:r>
                        <a:rPr lang="en-US" baseline="0" dirty="0" smtClean="0"/>
                        <a:t> </a:t>
                      </a:r>
                      <a:endParaRPr lang="en-US" dirty="0"/>
                    </a:p>
                  </a:txBody>
                  <a:tcPr/>
                </a:tc>
                <a:tc>
                  <a:txBody>
                    <a:bodyPr/>
                    <a:lstStyle/>
                    <a:p>
                      <a:r>
                        <a:rPr lang="en-US" dirty="0" smtClean="0"/>
                        <a:t>Mitigation</a:t>
                      </a:r>
                      <a:r>
                        <a:rPr lang="en-US" baseline="0" dirty="0" smtClean="0"/>
                        <a:t> </a:t>
                      </a:r>
                      <a:endParaRPr lang="en-US" dirty="0"/>
                    </a:p>
                  </a:txBody>
                  <a:tcPr/>
                </a:tc>
                <a:tc>
                  <a:txBody>
                    <a:bodyPr/>
                    <a:lstStyle/>
                    <a:p>
                      <a:r>
                        <a:rPr lang="en-US" dirty="0" smtClean="0"/>
                        <a:t>Trigger</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effectLst/>
                        </a:rPr>
                        <a:t>Transport-level</a:t>
                      </a:r>
                      <a:r>
                        <a:rPr lang="en-US" sz="1800" kern="1200" baseline="0" dirty="0" smtClean="0">
                          <a:effectLst/>
                        </a:rPr>
                        <a:t> security decision not yet finalized in the </a:t>
                      </a:r>
                      <a:r>
                        <a:rPr lang="en-US" sz="1800" kern="1200" baseline="0" dirty="0" err="1" smtClean="0">
                          <a:effectLst/>
                        </a:rPr>
                        <a:t>OpenADR</a:t>
                      </a:r>
                      <a:r>
                        <a:rPr lang="en-US" sz="1800" kern="1200" baseline="0" dirty="0" smtClean="0">
                          <a:effectLst/>
                        </a:rPr>
                        <a:t> </a:t>
                      </a:r>
                      <a:r>
                        <a:rPr lang="en-US" sz="1800" kern="1200" baseline="0" dirty="0" smtClean="0">
                          <a:effectLst/>
                        </a:rPr>
                        <a:t>specification; Cannot </a:t>
                      </a:r>
                      <a:r>
                        <a:rPr lang="en-US" sz="1800" kern="1200" baseline="0" dirty="0" smtClean="0">
                          <a:effectLst/>
                        </a:rPr>
                        <a:t>finalize the architecture design</a:t>
                      </a:r>
                      <a:endParaRPr lang="en-US" sz="1800" kern="1200" dirty="0" smtClean="0">
                        <a:solidFill>
                          <a:schemeClr val="dk1"/>
                        </a:solidFill>
                        <a:effectLst/>
                        <a:latin typeface="+mn-lt"/>
                        <a:ea typeface="+mn-ea"/>
                        <a:cs typeface="+mn-cs"/>
                      </a:endParaRPr>
                    </a:p>
                  </a:txBody>
                  <a:tcPr/>
                </a:tc>
                <a:tc>
                  <a:txBody>
                    <a:bodyPr/>
                    <a:lstStyle/>
                    <a:p>
                      <a:pPr marL="342900" indent="-342900">
                        <a:buAutoNum type="arabicPeriod"/>
                      </a:pPr>
                      <a:r>
                        <a:rPr lang="en-US" dirty="0" smtClean="0"/>
                        <a:t>Continuous communication</a:t>
                      </a:r>
                      <a:r>
                        <a:rPr lang="en-US" baseline="0" dirty="0" smtClean="0"/>
                        <a:t> with customer</a:t>
                      </a:r>
                    </a:p>
                    <a:p>
                      <a:pPr marL="0" indent="0">
                        <a:buNone/>
                      </a:pPr>
                      <a:endParaRPr lang="en-US" dirty="0" smtClean="0"/>
                    </a:p>
                    <a:p>
                      <a:pPr marL="342900" indent="-342900">
                        <a:buAutoNum type="arabicPeriod"/>
                      </a:pPr>
                      <a:r>
                        <a:rPr lang="en-US" dirty="0" smtClean="0"/>
                        <a:t>Isolate transport security</a:t>
                      </a:r>
                      <a:r>
                        <a:rPr lang="en-US" baseline="0" dirty="0" smtClean="0"/>
                        <a:t> components to enable extensibility</a:t>
                      </a:r>
                      <a:endParaRPr lang="en-US" dirty="0"/>
                    </a:p>
                  </a:txBody>
                  <a:tcPr/>
                </a:tc>
                <a:tc>
                  <a:txBody>
                    <a:bodyPr/>
                    <a:lstStyle/>
                    <a:p>
                      <a:pPr marL="342900" indent="-342900">
                        <a:buFont typeface="+mj-lt"/>
                        <a:buAutoNum type="arabicPeriod"/>
                      </a:pPr>
                      <a:r>
                        <a:rPr lang="en-US" dirty="0" smtClean="0"/>
                        <a:t>No formal discussion about security in the first week in summer</a:t>
                      </a:r>
                    </a:p>
                    <a:p>
                      <a:pPr marL="342900" indent="-342900">
                        <a:buFont typeface="+mj-lt"/>
                        <a:buAutoNum type="arabicPeriod"/>
                      </a:pPr>
                      <a:r>
                        <a:rPr lang="en-US" dirty="0" smtClean="0"/>
                        <a:t>There is no  stable requirement on system security before the second week in summer</a:t>
                      </a:r>
                    </a:p>
                    <a:p>
                      <a:pPr marL="342900" indent="-342900">
                        <a:buFont typeface="+mj-lt"/>
                        <a:buAutoNum type="arabicPeriod"/>
                      </a:pPr>
                      <a:r>
                        <a:rPr lang="en-US" dirty="0" smtClean="0"/>
                        <a:t>Design doesn’t</a:t>
                      </a:r>
                      <a:r>
                        <a:rPr lang="en-US" baseline="0" dirty="0" smtClean="0"/>
                        <a:t> meet security requirement by the second week of summer</a:t>
                      </a:r>
                      <a:endParaRPr lang="en-US" dirty="0"/>
                    </a:p>
                  </a:txBody>
                  <a:tcPr/>
                </a:tc>
              </a:tr>
            </a:tbl>
          </a:graphicData>
        </a:graphic>
      </p:graphicFrame>
      <p:sp>
        <p:nvSpPr>
          <p:cNvPr id="5" name="Rectangle 4"/>
          <p:cNvSpPr/>
          <p:nvPr/>
        </p:nvSpPr>
        <p:spPr>
          <a:xfrm>
            <a:off x="2286000" y="2828836"/>
            <a:ext cx="4572000" cy="461665"/>
          </a:xfrm>
          <a:prstGeom prst="rect">
            <a:avLst/>
          </a:prstGeom>
        </p:spPr>
        <p:txBody>
          <a:bodyPr>
            <a:spAutoFit/>
          </a:bodyPr>
          <a:lstStyle/>
          <a:p>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41</a:t>
            </a:fld>
            <a:endParaRPr lang="en-US"/>
          </a:p>
        </p:txBody>
      </p:sp>
    </p:spTree>
    <p:extLst>
      <p:ext uri="{BB962C8B-B14F-4D97-AF65-F5344CB8AC3E}">
        <p14:creationId xmlns:p14="http://schemas.microsoft.com/office/powerpoint/2010/main" val="3885913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Risks </a:t>
            </a:r>
            <a:r>
              <a:rPr lang="en-US" dirty="0" smtClean="0"/>
              <a:t>(Backup)</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5287904"/>
              </p:ext>
            </p:extLst>
          </p:nvPr>
        </p:nvGraphicFramePr>
        <p:xfrm>
          <a:off x="533400" y="1447800"/>
          <a:ext cx="8077200" cy="2382520"/>
        </p:xfrm>
        <a:graphic>
          <a:graphicData uri="http://schemas.openxmlformats.org/drawingml/2006/table">
            <a:tbl>
              <a:tblPr firstRow="1" bandRow="1">
                <a:tableStyleId>{616DA210-FB5B-4158-B5E0-FEB733F419BA}</a:tableStyleId>
              </a:tblPr>
              <a:tblGrid>
                <a:gridCol w="2692400"/>
                <a:gridCol w="2692400"/>
                <a:gridCol w="2692400"/>
              </a:tblGrid>
              <a:tr h="370840">
                <a:tc>
                  <a:txBody>
                    <a:bodyPr/>
                    <a:lstStyle/>
                    <a:p>
                      <a:r>
                        <a:rPr lang="en-US" dirty="0" smtClean="0"/>
                        <a:t>Risk</a:t>
                      </a:r>
                      <a:r>
                        <a:rPr lang="en-US" baseline="0" dirty="0" smtClean="0"/>
                        <a:t> </a:t>
                      </a:r>
                      <a:endParaRPr lang="en-US" dirty="0"/>
                    </a:p>
                  </a:txBody>
                  <a:tcPr/>
                </a:tc>
                <a:tc>
                  <a:txBody>
                    <a:bodyPr/>
                    <a:lstStyle/>
                    <a:p>
                      <a:r>
                        <a:rPr lang="en-US" dirty="0" smtClean="0"/>
                        <a:t>Mitigation</a:t>
                      </a:r>
                      <a:r>
                        <a:rPr lang="en-US" baseline="0" dirty="0" smtClean="0"/>
                        <a:t> </a:t>
                      </a:r>
                      <a:endParaRPr lang="en-US" dirty="0"/>
                    </a:p>
                  </a:txBody>
                  <a:tcPr/>
                </a:tc>
                <a:tc>
                  <a:txBody>
                    <a:bodyPr/>
                    <a:lstStyle/>
                    <a:p>
                      <a:r>
                        <a:rPr lang="en-US" dirty="0" smtClean="0"/>
                        <a:t>Trigger</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effectLst/>
                        </a:rPr>
                        <a:t>Team will use AWS for architecture verification and may exceed allocated budget; the team may overrun its budget given by the customer</a:t>
                      </a:r>
                      <a:endParaRPr lang="en-US" sz="1800" kern="1200" dirty="0" smtClean="0">
                        <a:solidFill>
                          <a:schemeClr val="dk1"/>
                        </a:solidFill>
                        <a:effectLst/>
                        <a:latin typeface="+mn-lt"/>
                        <a:ea typeface="+mn-ea"/>
                        <a:cs typeface="+mn-cs"/>
                      </a:endParaRPr>
                    </a:p>
                  </a:txBody>
                  <a:tcPr/>
                </a:tc>
                <a:tc>
                  <a:txBody>
                    <a:bodyPr/>
                    <a:lstStyle/>
                    <a:p>
                      <a:pPr marL="342900" indent="-342900">
                        <a:buAutoNum type="arabicPeriod"/>
                      </a:pPr>
                      <a:r>
                        <a:rPr lang="en-US" dirty="0" smtClean="0"/>
                        <a:t>Define</a:t>
                      </a:r>
                      <a:r>
                        <a:rPr lang="en-US" baseline="0" dirty="0" smtClean="0"/>
                        <a:t> the budget before doing verification on AWS and continuously monitor actual cost against budget</a:t>
                      </a:r>
                    </a:p>
                    <a:p>
                      <a:pPr marL="342900" indent="-342900">
                        <a:buAutoNum type="arabicPeriod"/>
                      </a:pPr>
                      <a:r>
                        <a:rPr lang="en-US" baseline="0" dirty="0" smtClean="0"/>
                        <a:t>Test approval process</a:t>
                      </a:r>
                      <a:endParaRPr lang="en-US" dirty="0"/>
                    </a:p>
                  </a:txBody>
                  <a:tcPr/>
                </a:tc>
                <a:tc>
                  <a:txBody>
                    <a:bodyPr/>
                    <a:lstStyle/>
                    <a:p>
                      <a:pPr marL="342900" marR="0" indent="-342900" algn="l" defTabSz="457200" rtl="0" eaLnBrk="1" fontAlgn="auto" latinLnBrk="0" hangingPunct="1">
                        <a:lnSpc>
                          <a:spcPct val="100000"/>
                        </a:lnSpc>
                        <a:spcBef>
                          <a:spcPts val="0"/>
                        </a:spcBef>
                        <a:spcAft>
                          <a:spcPts val="0"/>
                        </a:spcAft>
                        <a:buClrTx/>
                        <a:buSzTx/>
                        <a:buFontTx/>
                        <a:buAutoNum type="arabicPeriod"/>
                        <a:tabLst/>
                        <a:defRPr/>
                      </a:pPr>
                      <a:r>
                        <a:rPr lang="en-US" dirty="0" smtClean="0"/>
                        <a:t>The team still do not familiar with AWS at the end of second week in summer</a:t>
                      </a:r>
                    </a:p>
                    <a:p>
                      <a:pPr marL="342900" indent="-342900">
                        <a:buAutoNum type="arabicPeriod"/>
                      </a:pPr>
                      <a:r>
                        <a:rPr lang="en-US" dirty="0" smtClean="0"/>
                        <a:t>Test</a:t>
                      </a:r>
                      <a:r>
                        <a:rPr lang="en-US" baseline="0" dirty="0" smtClean="0"/>
                        <a:t> plans have no defined budget before execution </a:t>
                      </a:r>
                    </a:p>
                  </a:txBody>
                  <a:tcPr/>
                </a:tc>
              </a:tr>
            </a:tbl>
          </a:graphicData>
        </a:graphic>
      </p:graphicFrame>
      <p:sp>
        <p:nvSpPr>
          <p:cNvPr id="5" name="Rectangle 4"/>
          <p:cNvSpPr/>
          <p:nvPr/>
        </p:nvSpPr>
        <p:spPr>
          <a:xfrm>
            <a:off x="2286000" y="2828836"/>
            <a:ext cx="4572000" cy="461665"/>
          </a:xfrm>
          <a:prstGeom prst="rect">
            <a:avLst/>
          </a:prstGeom>
        </p:spPr>
        <p:txBody>
          <a:bodyPr>
            <a:spAutoFit/>
          </a:bodyPr>
          <a:lstStyle/>
          <a:p>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42</a:t>
            </a:fld>
            <a:endParaRPr lang="en-US"/>
          </a:p>
        </p:txBody>
      </p:sp>
    </p:spTree>
    <p:extLst>
      <p:ext uri="{BB962C8B-B14F-4D97-AF65-F5344CB8AC3E}">
        <p14:creationId xmlns:p14="http://schemas.microsoft.com/office/powerpoint/2010/main" val="22016556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Risks –Continued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99853184"/>
              </p:ext>
            </p:extLst>
          </p:nvPr>
        </p:nvGraphicFramePr>
        <p:xfrm>
          <a:off x="533400" y="1447800"/>
          <a:ext cx="8077200" cy="2382520"/>
        </p:xfrm>
        <a:graphic>
          <a:graphicData uri="http://schemas.openxmlformats.org/drawingml/2006/table">
            <a:tbl>
              <a:tblPr firstRow="1" bandRow="1">
                <a:tableStyleId>{616DA210-FB5B-4158-B5E0-FEB733F419BA}</a:tableStyleId>
              </a:tblPr>
              <a:tblGrid>
                <a:gridCol w="2692400"/>
                <a:gridCol w="2692400"/>
                <a:gridCol w="2692400"/>
              </a:tblGrid>
              <a:tr h="370840">
                <a:tc>
                  <a:txBody>
                    <a:bodyPr/>
                    <a:lstStyle/>
                    <a:p>
                      <a:r>
                        <a:rPr lang="en-US" dirty="0" smtClean="0"/>
                        <a:t>Risk</a:t>
                      </a:r>
                      <a:r>
                        <a:rPr lang="en-US" baseline="0" dirty="0" smtClean="0"/>
                        <a:t> </a:t>
                      </a:r>
                      <a:endParaRPr lang="en-US" dirty="0"/>
                    </a:p>
                  </a:txBody>
                  <a:tcPr/>
                </a:tc>
                <a:tc>
                  <a:txBody>
                    <a:bodyPr/>
                    <a:lstStyle/>
                    <a:p>
                      <a:r>
                        <a:rPr lang="en-US" dirty="0" smtClean="0"/>
                        <a:t>Mitigation</a:t>
                      </a:r>
                      <a:r>
                        <a:rPr lang="en-US" baseline="0" dirty="0" smtClean="0"/>
                        <a:t> </a:t>
                      </a:r>
                      <a:endParaRPr lang="en-US" dirty="0"/>
                    </a:p>
                  </a:txBody>
                  <a:tcPr/>
                </a:tc>
                <a:tc>
                  <a:txBody>
                    <a:bodyPr/>
                    <a:lstStyle/>
                    <a:p>
                      <a:r>
                        <a:rPr lang="en-US" dirty="0" smtClean="0"/>
                        <a:t>Trigger</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effectLst/>
                        </a:rPr>
                        <a:t>No hands-on experience with large-scale systems and  technical knowledge on protocol transports; may be not  able to design the multi-transport architecture</a:t>
                      </a:r>
                      <a:endParaRPr lang="en-US" sz="1800" kern="1200" dirty="0" smtClean="0">
                        <a:solidFill>
                          <a:schemeClr val="dk1"/>
                        </a:solidFill>
                        <a:effectLst/>
                        <a:latin typeface="+mn-lt"/>
                        <a:ea typeface="+mn-ea"/>
                        <a:cs typeface="+mn-cs"/>
                      </a:endParaRPr>
                    </a:p>
                  </a:txBody>
                  <a:tcPr/>
                </a:tc>
                <a:tc>
                  <a:txBody>
                    <a:bodyPr/>
                    <a:lstStyle/>
                    <a:p>
                      <a:pPr marL="0" indent="0">
                        <a:buNone/>
                      </a:pPr>
                      <a:r>
                        <a:rPr lang="en-US" dirty="0" smtClean="0"/>
                        <a:t>1. experiments for protocol  (half done)</a:t>
                      </a:r>
                    </a:p>
                    <a:p>
                      <a:pPr marL="0" indent="0">
                        <a:buNone/>
                      </a:pPr>
                      <a:r>
                        <a:rPr lang="en-US" dirty="0" smtClean="0"/>
                        <a:t>2. short and iteratively design on protocol Extensibility and get feedback from mentors and customer (executing)"</a:t>
                      </a:r>
                      <a:endParaRPr lang="en-US" dirty="0"/>
                    </a:p>
                  </a:txBody>
                  <a:tcPr/>
                </a:tc>
                <a:tc>
                  <a:txBody>
                    <a:bodyPr/>
                    <a:lstStyle/>
                    <a:p>
                      <a:pPr marL="0" indent="0">
                        <a:buNone/>
                      </a:pPr>
                      <a:r>
                        <a:rPr lang="en-US" dirty="0" smtClean="0"/>
                        <a:t>"1. No one start to learn protocols before the end of spring semester .</a:t>
                      </a:r>
                    </a:p>
                    <a:p>
                      <a:pPr marL="0" indent="0">
                        <a:buNone/>
                      </a:pPr>
                      <a:r>
                        <a:rPr lang="en-US" dirty="0" smtClean="0"/>
                        <a:t>2. No experiments design for simulate the protocol work</a:t>
                      </a:r>
                      <a:endParaRPr lang="en-US" dirty="0"/>
                    </a:p>
                  </a:txBody>
                  <a:tcPr/>
                </a:tc>
              </a:tr>
            </a:tbl>
          </a:graphicData>
        </a:graphic>
      </p:graphicFrame>
      <p:sp>
        <p:nvSpPr>
          <p:cNvPr id="5" name="Rectangle 4"/>
          <p:cNvSpPr/>
          <p:nvPr/>
        </p:nvSpPr>
        <p:spPr>
          <a:xfrm>
            <a:off x="2286000" y="2828836"/>
            <a:ext cx="4572000" cy="461665"/>
          </a:xfrm>
          <a:prstGeom prst="rect">
            <a:avLst/>
          </a:prstGeom>
        </p:spPr>
        <p:txBody>
          <a:bodyPr>
            <a:spAutoFit/>
          </a:bodyPr>
          <a:lstStyle/>
          <a:p>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43</a:t>
            </a:fld>
            <a:endParaRPr lang="en-US"/>
          </a:p>
        </p:txBody>
      </p:sp>
    </p:spTree>
    <p:extLst>
      <p:ext uri="{BB962C8B-B14F-4D97-AF65-F5344CB8AC3E}">
        <p14:creationId xmlns:p14="http://schemas.microsoft.com/office/powerpoint/2010/main" val="12818249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fld id="{8BE75BF4-F827-664A-A667-67002CB07057}" type="slidenum">
              <a:rPr lang="en-US" smtClean="0"/>
              <a:pPr/>
              <a:t>44</a:t>
            </a:fld>
            <a:endParaRPr lang="en-US"/>
          </a:p>
        </p:txBody>
      </p:sp>
    </p:spTree>
    <p:extLst>
      <p:ext uri="{BB962C8B-B14F-4D97-AF65-F5344CB8AC3E}">
        <p14:creationId xmlns:p14="http://schemas.microsoft.com/office/powerpoint/2010/main" val="11121098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533400" y="457200"/>
            <a:ext cx="83058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Calibri"/>
              <a:cs typeface="Calibri"/>
            </a:endParaRPr>
          </a:p>
        </p:txBody>
      </p:sp>
      <p:sp>
        <p:nvSpPr>
          <p:cNvPr id="17" name="Rectangle 16"/>
          <p:cNvSpPr/>
          <p:nvPr/>
        </p:nvSpPr>
        <p:spPr>
          <a:xfrm>
            <a:off x="533399" y="2209800"/>
            <a:ext cx="2667000" cy="3200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Tools and Infrastructure</a:t>
            </a:r>
            <a:endParaRPr lang="en-US" sz="1600" dirty="0">
              <a:latin typeface="Calibri"/>
              <a:cs typeface="Calibri"/>
            </a:endParaRPr>
          </a:p>
        </p:txBody>
      </p:sp>
      <p:sp>
        <p:nvSpPr>
          <p:cNvPr id="24" name="Rectangle 23"/>
          <p:cNvSpPr/>
          <p:nvPr/>
        </p:nvSpPr>
        <p:spPr>
          <a:xfrm>
            <a:off x="533398" y="2595372"/>
            <a:ext cx="1371601" cy="3200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AWS Training</a:t>
            </a:r>
            <a:endParaRPr lang="en-US" sz="1600" dirty="0">
              <a:latin typeface="Calibri"/>
              <a:cs typeface="Calibri"/>
            </a:endParaRPr>
          </a:p>
        </p:txBody>
      </p:sp>
      <p:sp>
        <p:nvSpPr>
          <p:cNvPr id="25" name="Rectangle 24"/>
          <p:cNvSpPr/>
          <p:nvPr/>
        </p:nvSpPr>
        <p:spPr>
          <a:xfrm>
            <a:off x="533399" y="3403092"/>
            <a:ext cx="2667000" cy="310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smtClean="0">
                <a:latin typeface="Calibri"/>
                <a:cs typeface="Calibri"/>
              </a:rPr>
              <a:t>Protocol Extensibility Exp.</a:t>
            </a:r>
            <a:endParaRPr lang="en-US" sz="1600" dirty="0">
              <a:latin typeface="Calibri"/>
              <a:cs typeface="Calibri"/>
            </a:endParaRPr>
          </a:p>
        </p:txBody>
      </p:sp>
      <p:sp>
        <p:nvSpPr>
          <p:cNvPr id="26" name="Rectangle 25"/>
          <p:cNvSpPr/>
          <p:nvPr/>
        </p:nvSpPr>
        <p:spPr>
          <a:xfrm>
            <a:off x="533399" y="4587240"/>
            <a:ext cx="2667000" cy="687920"/>
          </a:xfrm>
          <a:prstGeom prst="rect">
            <a:avLst/>
          </a:prstGeom>
          <a:solidFill>
            <a:srgbClr val="84C50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latin typeface="Calibri"/>
                <a:cs typeface="Calibri"/>
              </a:rPr>
              <a:t>Service </a:t>
            </a:r>
            <a:r>
              <a:rPr lang="en-US" sz="1600" dirty="0">
                <a:latin typeface="Calibri"/>
                <a:cs typeface="Calibri"/>
              </a:rPr>
              <a:t>API Stub</a:t>
            </a:r>
          </a:p>
        </p:txBody>
      </p:sp>
      <p:sp>
        <p:nvSpPr>
          <p:cNvPr id="27" name="Rectangle 26"/>
          <p:cNvSpPr/>
          <p:nvPr/>
        </p:nvSpPr>
        <p:spPr>
          <a:xfrm>
            <a:off x="533399" y="3794760"/>
            <a:ext cx="2667000" cy="310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Performance Exp.</a:t>
            </a:r>
            <a:endParaRPr lang="en-US" sz="1600" dirty="0">
              <a:latin typeface="Calibri"/>
              <a:cs typeface="Calibri"/>
            </a:endParaRPr>
          </a:p>
        </p:txBody>
      </p:sp>
      <p:sp>
        <p:nvSpPr>
          <p:cNvPr id="28" name="Rectangle 27"/>
          <p:cNvSpPr/>
          <p:nvPr/>
        </p:nvSpPr>
        <p:spPr>
          <a:xfrm>
            <a:off x="533399" y="4186428"/>
            <a:ext cx="2667000" cy="32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Scalability Exp.</a:t>
            </a:r>
            <a:endParaRPr lang="en-US" sz="1600" dirty="0">
              <a:latin typeface="Calibri"/>
              <a:cs typeface="Calibri"/>
            </a:endParaRPr>
          </a:p>
        </p:txBody>
      </p:sp>
      <p:sp>
        <p:nvSpPr>
          <p:cNvPr id="31" name="Rectangle 30"/>
          <p:cNvSpPr/>
          <p:nvPr/>
        </p:nvSpPr>
        <p:spPr>
          <a:xfrm>
            <a:off x="3352800" y="4186428"/>
            <a:ext cx="2666999" cy="1071372"/>
          </a:xfrm>
          <a:prstGeom prst="rect">
            <a:avLst/>
          </a:prstGeom>
          <a:solidFill>
            <a:srgbClr val="84C50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Database Design &amp; Impl.</a:t>
            </a:r>
          </a:p>
        </p:txBody>
      </p:sp>
      <p:sp>
        <p:nvSpPr>
          <p:cNvPr id="35" name="Rectangle 34"/>
          <p:cNvSpPr/>
          <p:nvPr/>
        </p:nvSpPr>
        <p:spPr>
          <a:xfrm>
            <a:off x="3352799" y="3794760"/>
            <a:ext cx="2667000" cy="310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Availability Exp.</a:t>
            </a:r>
            <a:endParaRPr lang="en-US" sz="1600" dirty="0">
              <a:latin typeface="Calibri"/>
              <a:cs typeface="Calibri"/>
            </a:endParaRPr>
          </a:p>
        </p:txBody>
      </p:sp>
      <p:grpSp>
        <p:nvGrpSpPr>
          <p:cNvPr id="4" name="Group 3"/>
          <p:cNvGrpSpPr/>
          <p:nvPr/>
        </p:nvGrpSpPr>
        <p:grpSpPr>
          <a:xfrm>
            <a:off x="533398" y="1295400"/>
            <a:ext cx="2667001" cy="823389"/>
            <a:chOff x="380999" y="1249251"/>
            <a:chExt cx="2667001" cy="823389"/>
          </a:xfrm>
        </p:grpSpPr>
        <p:grpSp>
          <p:nvGrpSpPr>
            <p:cNvPr id="3" name="Group 2"/>
            <p:cNvGrpSpPr/>
            <p:nvPr/>
          </p:nvGrpSpPr>
          <p:grpSpPr>
            <a:xfrm>
              <a:off x="380999" y="1249251"/>
              <a:ext cx="2667001" cy="458890"/>
              <a:chOff x="380999" y="1249251"/>
              <a:chExt cx="2667001" cy="458890"/>
            </a:xfrm>
          </p:grpSpPr>
          <p:sp>
            <p:nvSpPr>
              <p:cNvPr id="6" name="Rectangle 5"/>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1</a:t>
                </a:r>
                <a:endParaRPr lang="en-US" sz="1600" dirty="0">
                  <a:latin typeface="Calibri"/>
                  <a:cs typeface="Calibri"/>
                </a:endParaRPr>
              </a:p>
            </p:txBody>
          </p:sp>
          <p:sp>
            <p:nvSpPr>
              <p:cNvPr id="15" name="Rectangle 14"/>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2</a:t>
                </a:r>
              </a:p>
            </p:txBody>
          </p:sp>
        </p:grpSp>
        <p:sp>
          <p:nvSpPr>
            <p:cNvPr id="39" name="Rectangle 38"/>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12  </a:t>
              </a:r>
              <a:endParaRPr lang="en-US" sz="1600" dirty="0">
                <a:latin typeface="Calibri"/>
                <a:cs typeface="Calibri"/>
              </a:endParaRPr>
            </a:p>
          </p:txBody>
        </p:sp>
      </p:grpSp>
      <p:sp>
        <p:nvSpPr>
          <p:cNvPr id="36" name="Rectangle 35"/>
          <p:cNvSpPr/>
          <p:nvPr/>
        </p:nvSpPr>
        <p:spPr>
          <a:xfrm>
            <a:off x="3352799" y="3011424"/>
            <a:ext cx="2667000" cy="685800"/>
          </a:xfrm>
          <a:prstGeom prst="rect">
            <a:avLst/>
          </a:prstGeom>
          <a:solidFill>
            <a:srgbClr val="84C50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latin typeface="Calibri"/>
                <a:cs typeface="Calibri"/>
              </a:rPr>
              <a:t>Protocol </a:t>
            </a:r>
            <a:r>
              <a:rPr lang="en-US" sz="1600" dirty="0">
                <a:latin typeface="Calibri"/>
                <a:cs typeface="Calibri"/>
              </a:rPr>
              <a:t>Gateway API</a:t>
            </a:r>
          </a:p>
        </p:txBody>
      </p:sp>
      <p:sp>
        <p:nvSpPr>
          <p:cNvPr id="37" name="Rectangle 36"/>
          <p:cNvSpPr/>
          <p:nvPr/>
        </p:nvSpPr>
        <p:spPr>
          <a:xfrm>
            <a:off x="6172200" y="3810000"/>
            <a:ext cx="2667000" cy="762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 Detail Design and Impl. </a:t>
            </a:r>
            <a:endParaRPr lang="en-US" sz="1600" dirty="0" smtClean="0">
              <a:latin typeface="Calibri"/>
              <a:cs typeface="Calibri"/>
            </a:endParaRPr>
          </a:p>
          <a:p>
            <a:pPr algn="ctr"/>
            <a:r>
              <a:rPr lang="en-US" sz="1600" dirty="0" smtClean="0">
                <a:latin typeface="Calibri"/>
                <a:cs typeface="Calibri"/>
              </a:rPr>
              <a:t>Core API</a:t>
            </a:r>
          </a:p>
          <a:p>
            <a:pPr algn="ctr"/>
            <a:endParaRPr lang="en-US" sz="1600" dirty="0">
              <a:latin typeface="Calibri"/>
              <a:cs typeface="Calibri"/>
            </a:endParaRPr>
          </a:p>
        </p:txBody>
      </p:sp>
      <p:sp>
        <p:nvSpPr>
          <p:cNvPr id="38" name="Rectangle 37"/>
          <p:cNvSpPr/>
          <p:nvPr/>
        </p:nvSpPr>
        <p:spPr>
          <a:xfrm>
            <a:off x="533399" y="3011424"/>
            <a:ext cx="2667000" cy="310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Security Design and Exp.</a:t>
            </a:r>
            <a:endParaRPr lang="en-US" sz="1600" dirty="0">
              <a:latin typeface="Calibri"/>
              <a:cs typeface="Calibri"/>
            </a:endParaRPr>
          </a:p>
        </p:txBody>
      </p:sp>
      <p:sp>
        <p:nvSpPr>
          <p:cNvPr id="45" name="Rectangle 44"/>
          <p:cNvSpPr/>
          <p:nvPr/>
        </p:nvSpPr>
        <p:spPr>
          <a:xfrm>
            <a:off x="6172200" y="4648200"/>
            <a:ext cx="2667000" cy="609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libri"/>
                <a:cs typeface="Calibri"/>
              </a:rPr>
              <a:t>Test Infrastructure</a:t>
            </a:r>
            <a:endParaRPr lang="en-US" sz="1600" dirty="0">
              <a:latin typeface="Calibri"/>
              <a:cs typeface="Calibri"/>
            </a:endParaRPr>
          </a:p>
        </p:txBody>
      </p:sp>
      <p:sp>
        <p:nvSpPr>
          <p:cNvPr id="46" name="Rectangle 45"/>
          <p:cNvSpPr/>
          <p:nvPr/>
        </p:nvSpPr>
        <p:spPr>
          <a:xfrm>
            <a:off x="6172200" y="3011424"/>
            <a:ext cx="2667000" cy="685800"/>
          </a:xfrm>
          <a:prstGeom prst="rect">
            <a:avLst/>
          </a:prstGeom>
          <a:solidFill>
            <a:srgbClr val="84C50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Protocol Gateways </a:t>
            </a:r>
          </a:p>
          <a:p>
            <a:pPr algn="ctr"/>
            <a:r>
              <a:rPr lang="en-US" sz="1600" dirty="0">
                <a:latin typeface="Calibri"/>
                <a:cs typeface="Calibri"/>
              </a:rPr>
              <a:t>(XMPP/HTTP/AMQP)</a:t>
            </a:r>
          </a:p>
        </p:txBody>
      </p:sp>
      <p:sp>
        <p:nvSpPr>
          <p:cNvPr id="47" name="Rectangle 46"/>
          <p:cNvSpPr/>
          <p:nvPr/>
        </p:nvSpPr>
        <p:spPr>
          <a:xfrm>
            <a:off x="3352799" y="2209800"/>
            <a:ext cx="2666999" cy="7010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Evaluate Exp. Results</a:t>
            </a:r>
            <a:endParaRPr lang="en-US" sz="1600" dirty="0">
              <a:latin typeface="Calibri"/>
              <a:cs typeface="Calibri"/>
            </a:endParaRPr>
          </a:p>
        </p:txBody>
      </p:sp>
      <p:sp>
        <p:nvSpPr>
          <p:cNvPr id="48" name="Rectangle 47"/>
          <p:cNvSpPr/>
          <p:nvPr/>
        </p:nvSpPr>
        <p:spPr>
          <a:xfrm>
            <a:off x="1066800" y="685800"/>
            <a:ext cx="1066801" cy="3746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Overhead</a:t>
            </a:r>
            <a:endParaRPr lang="en-US" sz="1600" dirty="0">
              <a:latin typeface="Calibri"/>
              <a:cs typeface="Calibri"/>
            </a:endParaRPr>
          </a:p>
        </p:txBody>
      </p:sp>
      <p:sp>
        <p:nvSpPr>
          <p:cNvPr id="49" name="Rectangle 48"/>
          <p:cNvSpPr/>
          <p:nvPr/>
        </p:nvSpPr>
        <p:spPr>
          <a:xfrm>
            <a:off x="2489200" y="685800"/>
            <a:ext cx="1752601" cy="3903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High-Level Design</a:t>
            </a:r>
            <a:endParaRPr lang="en-US" sz="1600" dirty="0">
              <a:latin typeface="Calibri"/>
              <a:cs typeface="Calibri"/>
            </a:endParaRPr>
          </a:p>
        </p:txBody>
      </p:sp>
      <p:sp>
        <p:nvSpPr>
          <p:cNvPr id="50" name="Rectangle 49"/>
          <p:cNvSpPr/>
          <p:nvPr/>
        </p:nvSpPr>
        <p:spPr>
          <a:xfrm>
            <a:off x="4597400" y="685800"/>
            <a:ext cx="2362200" cy="384461"/>
          </a:xfrm>
          <a:prstGeom prst="rect">
            <a:avLst/>
          </a:prstGeom>
          <a:solidFill>
            <a:srgbClr val="84C50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Detail Design and Impl.</a:t>
            </a:r>
          </a:p>
        </p:txBody>
      </p:sp>
      <p:sp>
        <p:nvSpPr>
          <p:cNvPr id="51" name="Rectangle 50"/>
          <p:cNvSpPr/>
          <p:nvPr/>
        </p:nvSpPr>
        <p:spPr>
          <a:xfrm>
            <a:off x="7315200" y="685799"/>
            <a:ext cx="1295401" cy="36882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libri"/>
                <a:cs typeface="Calibri"/>
              </a:rPr>
              <a:t>Verification</a:t>
            </a:r>
            <a:endParaRPr lang="en-US" sz="1600" dirty="0">
              <a:latin typeface="Calibri"/>
              <a:cs typeface="Calibri"/>
            </a:endParaRPr>
          </a:p>
        </p:txBody>
      </p:sp>
      <p:sp>
        <p:nvSpPr>
          <p:cNvPr id="2" name="TextBox 1"/>
          <p:cNvSpPr txBox="1"/>
          <p:nvPr/>
        </p:nvSpPr>
        <p:spPr>
          <a:xfrm>
            <a:off x="533400" y="381000"/>
            <a:ext cx="842198" cy="338554"/>
          </a:xfrm>
          <a:prstGeom prst="rect">
            <a:avLst/>
          </a:prstGeom>
          <a:noFill/>
        </p:spPr>
        <p:txBody>
          <a:bodyPr wrap="none" rtlCol="0">
            <a:spAutoFit/>
          </a:bodyPr>
          <a:lstStyle/>
          <a:p>
            <a:r>
              <a:rPr lang="en-US" sz="1600" dirty="0" smtClean="0">
                <a:latin typeface="Calibri"/>
                <a:cs typeface="Calibri"/>
              </a:rPr>
              <a:t>Legend:</a:t>
            </a:r>
            <a:endParaRPr lang="en-US" sz="1600" dirty="0">
              <a:latin typeface="Calibri"/>
              <a:cs typeface="Calibri"/>
            </a:endParaRPr>
          </a:p>
        </p:txBody>
      </p:sp>
      <p:grpSp>
        <p:nvGrpSpPr>
          <p:cNvPr id="59" name="Group 58"/>
          <p:cNvGrpSpPr/>
          <p:nvPr/>
        </p:nvGrpSpPr>
        <p:grpSpPr>
          <a:xfrm>
            <a:off x="3352798" y="1295400"/>
            <a:ext cx="2667001" cy="823389"/>
            <a:chOff x="380999" y="1249251"/>
            <a:chExt cx="2667001" cy="823389"/>
          </a:xfrm>
        </p:grpSpPr>
        <p:grpSp>
          <p:nvGrpSpPr>
            <p:cNvPr id="60" name="Group 59"/>
            <p:cNvGrpSpPr/>
            <p:nvPr/>
          </p:nvGrpSpPr>
          <p:grpSpPr>
            <a:xfrm>
              <a:off x="380999" y="1249251"/>
              <a:ext cx="2667001" cy="458890"/>
              <a:chOff x="380999" y="1249251"/>
              <a:chExt cx="2667001" cy="458890"/>
            </a:xfrm>
          </p:grpSpPr>
          <p:sp>
            <p:nvSpPr>
              <p:cNvPr id="62" name="Rectangle 61"/>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3</a:t>
                </a:r>
                <a:endParaRPr lang="en-US" sz="1600" dirty="0">
                  <a:latin typeface="Calibri"/>
                  <a:cs typeface="Calibri"/>
                </a:endParaRPr>
              </a:p>
            </p:txBody>
          </p:sp>
          <p:sp>
            <p:nvSpPr>
              <p:cNvPr id="63" name="Rectangle 62"/>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a:t>
                </a:r>
                <a:r>
                  <a:rPr lang="en-US" sz="1600" dirty="0" smtClean="0">
                    <a:latin typeface="Calibri"/>
                    <a:cs typeface="Calibri"/>
                  </a:rPr>
                  <a:t>4</a:t>
                </a:r>
                <a:endParaRPr lang="en-US" sz="1600" dirty="0">
                  <a:latin typeface="Calibri"/>
                  <a:cs typeface="Calibri"/>
                </a:endParaRPr>
              </a:p>
            </p:txBody>
          </p:sp>
        </p:grpSp>
        <p:sp>
          <p:nvSpPr>
            <p:cNvPr id="61" name="Rectangle 60"/>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13  </a:t>
              </a:r>
              <a:endParaRPr lang="en-US" sz="1600" dirty="0">
                <a:latin typeface="Calibri"/>
                <a:cs typeface="Calibri"/>
              </a:endParaRPr>
            </a:p>
          </p:txBody>
        </p:sp>
      </p:grpSp>
      <p:grpSp>
        <p:nvGrpSpPr>
          <p:cNvPr id="64" name="Group 63"/>
          <p:cNvGrpSpPr/>
          <p:nvPr/>
        </p:nvGrpSpPr>
        <p:grpSpPr>
          <a:xfrm>
            <a:off x="6172198" y="1295400"/>
            <a:ext cx="2667001" cy="823389"/>
            <a:chOff x="380999" y="1249251"/>
            <a:chExt cx="2667001" cy="823389"/>
          </a:xfrm>
        </p:grpSpPr>
        <p:grpSp>
          <p:nvGrpSpPr>
            <p:cNvPr id="65" name="Group 64"/>
            <p:cNvGrpSpPr/>
            <p:nvPr/>
          </p:nvGrpSpPr>
          <p:grpSpPr>
            <a:xfrm>
              <a:off x="380999" y="1249251"/>
              <a:ext cx="2667001" cy="458890"/>
              <a:chOff x="380999" y="1249251"/>
              <a:chExt cx="2667001" cy="458890"/>
            </a:xfrm>
          </p:grpSpPr>
          <p:sp>
            <p:nvSpPr>
              <p:cNvPr id="67" name="Rectangle 66"/>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5</a:t>
                </a:r>
                <a:endParaRPr lang="en-US" sz="1600" dirty="0">
                  <a:latin typeface="Calibri"/>
                  <a:cs typeface="Calibri"/>
                </a:endParaRPr>
              </a:p>
            </p:txBody>
          </p:sp>
          <p:sp>
            <p:nvSpPr>
              <p:cNvPr id="68" name="Rectangle 67"/>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a:t>
                </a:r>
                <a:r>
                  <a:rPr lang="en-US" sz="1600" dirty="0" smtClean="0">
                    <a:latin typeface="Calibri"/>
                    <a:cs typeface="Calibri"/>
                  </a:rPr>
                  <a:t>6</a:t>
                </a:r>
                <a:endParaRPr lang="en-US" sz="1600" dirty="0">
                  <a:latin typeface="Calibri"/>
                  <a:cs typeface="Calibri"/>
                </a:endParaRPr>
              </a:p>
            </p:txBody>
          </p:sp>
        </p:grpSp>
        <p:sp>
          <p:nvSpPr>
            <p:cNvPr id="66" name="Rectangle 65"/>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14  </a:t>
              </a:r>
              <a:endParaRPr lang="en-US" sz="1600" dirty="0">
                <a:latin typeface="Calibri"/>
                <a:cs typeface="Calibri"/>
              </a:endParaRPr>
            </a:p>
          </p:txBody>
        </p:sp>
      </p:grpSp>
      <p:sp>
        <p:nvSpPr>
          <p:cNvPr id="74" name="Rectangle 73"/>
          <p:cNvSpPr/>
          <p:nvPr/>
        </p:nvSpPr>
        <p:spPr>
          <a:xfrm>
            <a:off x="3352799" y="5334000"/>
            <a:ext cx="5486400" cy="609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libri"/>
                <a:cs typeface="Calibri"/>
              </a:rPr>
              <a:t>Verification Plan</a:t>
            </a:r>
            <a:endParaRPr lang="en-US" sz="1600" dirty="0">
              <a:latin typeface="Calibri"/>
              <a:cs typeface="Calibri"/>
            </a:endParaRPr>
          </a:p>
        </p:txBody>
      </p:sp>
    </p:spTree>
    <p:extLst>
      <p:ext uri="{BB962C8B-B14F-4D97-AF65-F5344CB8AC3E}">
        <p14:creationId xmlns:p14="http://schemas.microsoft.com/office/powerpoint/2010/main" val="16294519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533399" y="2209800"/>
            <a:ext cx="2667000" cy="1600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latin typeface="Calibri"/>
                <a:cs typeface="Calibri"/>
              </a:rPr>
              <a:t> Verification of</a:t>
            </a:r>
          </a:p>
          <a:p>
            <a:pPr algn="ctr"/>
            <a:r>
              <a:rPr lang="en-US" sz="1600" dirty="0">
                <a:latin typeface="Calibri"/>
                <a:cs typeface="Calibri"/>
              </a:rPr>
              <a:t>scalability, performance, and availability</a:t>
            </a:r>
          </a:p>
        </p:txBody>
      </p:sp>
      <p:sp>
        <p:nvSpPr>
          <p:cNvPr id="52" name="Rectangle 51"/>
          <p:cNvSpPr/>
          <p:nvPr/>
        </p:nvSpPr>
        <p:spPr>
          <a:xfrm>
            <a:off x="533400" y="457200"/>
            <a:ext cx="83058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Calibri"/>
              <a:cs typeface="Calibri"/>
            </a:endParaRPr>
          </a:p>
        </p:txBody>
      </p:sp>
      <p:sp>
        <p:nvSpPr>
          <p:cNvPr id="26" name="Rectangle 25"/>
          <p:cNvSpPr/>
          <p:nvPr/>
        </p:nvSpPr>
        <p:spPr>
          <a:xfrm>
            <a:off x="533399" y="3962400"/>
            <a:ext cx="2667000" cy="687920"/>
          </a:xfrm>
          <a:prstGeom prst="rect">
            <a:avLst/>
          </a:prstGeom>
          <a:solidFill>
            <a:srgbClr val="84C50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latin typeface="Calibri"/>
                <a:cs typeface="Calibri"/>
              </a:rPr>
              <a:t>Design and implementation refactoring</a:t>
            </a:r>
            <a:endParaRPr lang="en-US" sz="1600" dirty="0">
              <a:latin typeface="Calibri"/>
              <a:cs typeface="Calibri"/>
            </a:endParaRPr>
          </a:p>
        </p:txBody>
      </p:sp>
      <p:sp>
        <p:nvSpPr>
          <p:cNvPr id="31" name="Rectangle 30"/>
          <p:cNvSpPr/>
          <p:nvPr/>
        </p:nvSpPr>
        <p:spPr>
          <a:xfrm>
            <a:off x="3352799" y="3124200"/>
            <a:ext cx="2666999" cy="685800"/>
          </a:xfrm>
          <a:prstGeom prst="rect">
            <a:avLst/>
          </a:prstGeom>
          <a:solidFill>
            <a:srgbClr val="84C50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latin typeface="Calibri"/>
                <a:cs typeface="Calibri"/>
              </a:rPr>
              <a:t>Receive Service</a:t>
            </a:r>
            <a:endParaRPr lang="en-US" sz="1600" dirty="0">
              <a:latin typeface="Calibri"/>
              <a:cs typeface="Calibri"/>
            </a:endParaRPr>
          </a:p>
        </p:txBody>
      </p:sp>
      <p:grpSp>
        <p:nvGrpSpPr>
          <p:cNvPr id="4" name="Group 3"/>
          <p:cNvGrpSpPr/>
          <p:nvPr/>
        </p:nvGrpSpPr>
        <p:grpSpPr>
          <a:xfrm>
            <a:off x="533398" y="1295400"/>
            <a:ext cx="2667001" cy="823389"/>
            <a:chOff x="380999" y="1249251"/>
            <a:chExt cx="2667001" cy="823389"/>
          </a:xfrm>
        </p:grpSpPr>
        <p:grpSp>
          <p:nvGrpSpPr>
            <p:cNvPr id="3" name="Group 2"/>
            <p:cNvGrpSpPr/>
            <p:nvPr/>
          </p:nvGrpSpPr>
          <p:grpSpPr>
            <a:xfrm>
              <a:off x="380999" y="1249251"/>
              <a:ext cx="2667001" cy="458890"/>
              <a:chOff x="380999" y="1249251"/>
              <a:chExt cx="2667001" cy="458890"/>
            </a:xfrm>
          </p:grpSpPr>
          <p:sp>
            <p:nvSpPr>
              <p:cNvPr id="6" name="Rectangle 5"/>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1</a:t>
                </a:r>
                <a:endParaRPr lang="en-US" sz="1600" dirty="0">
                  <a:latin typeface="Calibri"/>
                  <a:cs typeface="Calibri"/>
                </a:endParaRPr>
              </a:p>
            </p:txBody>
          </p:sp>
          <p:sp>
            <p:nvSpPr>
              <p:cNvPr id="15" name="Rectangle 14"/>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2</a:t>
                </a:r>
              </a:p>
            </p:txBody>
          </p:sp>
        </p:grpSp>
        <p:sp>
          <p:nvSpPr>
            <p:cNvPr id="39" name="Rectangle 38"/>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12  </a:t>
              </a:r>
              <a:endParaRPr lang="en-US" sz="1600" dirty="0">
                <a:latin typeface="Calibri"/>
                <a:cs typeface="Calibri"/>
              </a:endParaRPr>
            </a:p>
          </p:txBody>
        </p:sp>
      </p:grpSp>
      <p:sp>
        <p:nvSpPr>
          <p:cNvPr id="36" name="Rectangle 35"/>
          <p:cNvSpPr/>
          <p:nvPr/>
        </p:nvSpPr>
        <p:spPr>
          <a:xfrm>
            <a:off x="3352799" y="3962400"/>
            <a:ext cx="2667000" cy="685800"/>
          </a:xfrm>
          <a:prstGeom prst="rect">
            <a:avLst/>
          </a:prstGeom>
          <a:solidFill>
            <a:srgbClr val="84C50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latin typeface="Calibri"/>
                <a:cs typeface="Calibri"/>
              </a:rPr>
              <a:t>OADR Application Services</a:t>
            </a:r>
            <a:endParaRPr lang="en-US" sz="1600" dirty="0">
              <a:latin typeface="Calibri"/>
              <a:cs typeface="Calibri"/>
            </a:endParaRPr>
          </a:p>
        </p:txBody>
      </p:sp>
      <p:sp>
        <p:nvSpPr>
          <p:cNvPr id="46" name="Rectangle 45"/>
          <p:cNvSpPr/>
          <p:nvPr/>
        </p:nvSpPr>
        <p:spPr>
          <a:xfrm>
            <a:off x="6172200" y="2209800"/>
            <a:ext cx="2667000" cy="2438400"/>
          </a:xfrm>
          <a:prstGeom prst="rect">
            <a:avLst/>
          </a:prstGeom>
          <a:solidFill>
            <a:srgbClr val="84C50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latin typeface="Calibri"/>
                <a:cs typeface="Calibri"/>
              </a:rPr>
              <a:t>OpenADR Services</a:t>
            </a:r>
            <a:endParaRPr lang="en-US" sz="1600" dirty="0">
              <a:latin typeface="Calibri"/>
              <a:cs typeface="Calibri"/>
            </a:endParaRPr>
          </a:p>
        </p:txBody>
      </p:sp>
      <p:sp>
        <p:nvSpPr>
          <p:cNvPr id="48" name="Rectangle 47"/>
          <p:cNvSpPr/>
          <p:nvPr/>
        </p:nvSpPr>
        <p:spPr>
          <a:xfrm>
            <a:off x="1066800" y="685800"/>
            <a:ext cx="1066801" cy="3746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Overhead</a:t>
            </a:r>
            <a:endParaRPr lang="en-US" sz="1600" dirty="0">
              <a:latin typeface="Calibri"/>
              <a:cs typeface="Calibri"/>
            </a:endParaRPr>
          </a:p>
        </p:txBody>
      </p:sp>
      <p:sp>
        <p:nvSpPr>
          <p:cNvPr id="49" name="Rectangle 48"/>
          <p:cNvSpPr/>
          <p:nvPr/>
        </p:nvSpPr>
        <p:spPr>
          <a:xfrm>
            <a:off x="2489200" y="685800"/>
            <a:ext cx="1752601" cy="3903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High-Level Design</a:t>
            </a:r>
            <a:endParaRPr lang="en-US" sz="1600" dirty="0">
              <a:latin typeface="Calibri"/>
              <a:cs typeface="Calibri"/>
            </a:endParaRPr>
          </a:p>
        </p:txBody>
      </p:sp>
      <p:sp>
        <p:nvSpPr>
          <p:cNvPr id="50" name="Rectangle 49"/>
          <p:cNvSpPr/>
          <p:nvPr/>
        </p:nvSpPr>
        <p:spPr>
          <a:xfrm>
            <a:off x="4597400" y="685800"/>
            <a:ext cx="2362200" cy="384461"/>
          </a:xfrm>
          <a:prstGeom prst="rect">
            <a:avLst/>
          </a:prstGeom>
          <a:solidFill>
            <a:srgbClr val="84C50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Detail Design and Impl.</a:t>
            </a:r>
          </a:p>
        </p:txBody>
      </p:sp>
      <p:sp>
        <p:nvSpPr>
          <p:cNvPr id="51" name="Rectangle 50"/>
          <p:cNvSpPr/>
          <p:nvPr/>
        </p:nvSpPr>
        <p:spPr>
          <a:xfrm>
            <a:off x="7315200" y="685799"/>
            <a:ext cx="1295401" cy="36882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libri"/>
                <a:cs typeface="Calibri"/>
              </a:rPr>
              <a:t>Verification</a:t>
            </a:r>
            <a:endParaRPr lang="en-US" sz="1600" dirty="0">
              <a:latin typeface="Calibri"/>
              <a:cs typeface="Calibri"/>
            </a:endParaRPr>
          </a:p>
        </p:txBody>
      </p:sp>
      <p:sp>
        <p:nvSpPr>
          <p:cNvPr id="2" name="TextBox 1"/>
          <p:cNvSpPr txBox="1"/>
          <p:nvPr/>
        </p:nvSpPr>
        <p:spPr>
          <a:xfrm>
            <a:off x="533400" y="381000"/>
            <a:ext cx="842198" cy="338554"/>
          </a:xfrm>
          <a:prstGeom prst="rect">
            <a:avLst/>
          </a:prstGeom>
          <a:noFill/>
        </p:spPr>
        <p:txBody>
          <a:bodyPr wrap="none" rtlCol="0">
            <a:spAutoFit/>
          </a:bodyPr>
          <a:lstStyle/>
          <a:p>
            <a:r>
              <a:rPr lang="en-US" sz="1600" dirty="0" smtClean="0">
                <a:latin typeface="Calibri"/>
                <a:cs typeface="Calibri"/>
              </a:rPr>
              <a:t>Legend:</a:t>
            </a:r>
            <a:endParaRPr lang="en-US" sz="1600" dirty="0">
              <a:latin typeface="Calibri"/>
              <a:cs typeface="Calibri"/>
            </a:endParaRPr>
          </a:p>
        </p:txBody>
      </p:sp>
      <p:grpSp>
        <p:nvGrpSpPr>
          <p:cNvPr id="59" name="Group 58"/>
          <p:cNvGrpSpPr/>
          <p:nvPr/>
        </p:nvGrpSpPr>
        <p:grpSpPr>
          <a:xfrm>
            <a:off x="3352798" y="1295400"/>
            <a:ext cx="2667001" cy="823389"/>
            <a:chOff x="380999" y="1249251"/>
            <a:chExt cx="2667001" cy="823389"/>
          </a:xfrm>
        </p:grpSpPr>
        <p:grpSp>
          <p:nvGrpSpPr>
            <p:cNvPr id="60" name="Group 59"/>
            <p:cNvGrpSpPr/>
            <p:nvPr/>
          </p:nvGrpSpPr>
          <p:grpSpPr>
            <a:xfrm>
              <a:off x="380999" y="1249251"/>
              <a:ext cx="2667001" cy="458890"/>
              <a:chOff x="380999" y="1249251"/>
              <a:chExt cx="2667001" cy="458890"/>
            </a:xfrm>
          </p:grpSpPr>
          <p:sp>
            <p:nvSpPr>
              <p:cNvPr id="62" name="Rectangle 61"/>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3</a:t>
                </a:r>
                <a:endParaRPr lang="en-US" sz="1600" dirty="0">
                  <a:latin typeface="Calibri"/>
                  <a:cs typeface="Calibri"/>
                </a:endParaRPr>
              </a:p>
            </p:txBody>
          </p:sp>
          <p:sp>
            <p:nvSpPr>
              <p:cNvPr id="63" name="Rectangle 62"/>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a:t>
                </a:r>
                <a:r>
                  <a:rPr lang="en-US" sz="1600" dirty="0" smtClean="0">
                    <a:latin typeface="Calibri"/>
                    <a:cs typeface="Calibri"/>
                  </a:rPr>
                  <a:t>4</a:t>
                </a:r>
                <a:endParaRPr lang="en-US" sz="1600" dirty="0">
                  <a:latin typeface="Calibri"/>
                  <a:cs typeface="Calibri"/>
                </a:endParaRPr>
              </a:p>
            </p:txBody>
          </p:sp>
        </p:grpSp>
        <p:sp>
          <p:nvSpPr>
            <p:cNvPr id="61" name="Rectangle 60"/>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13  </a:t>
              </a:r>
              <a:endParaRPr lang="en-US" sz="1600" dirty="0">
                <a:latin typeface="Calibri"/>
                <a:cs typeface="Calibri"/>
              </a:endParaRPr>
            </a:p>
          </p:txBody>
        </p:sp>
      </p:grpSp>
      <p:grpSp>
        <p:nvGrpSpPr>
          <p:cNvPr id="64" name="Group 63"/>
          <p:cNvGrpSpPr/>
          <p:nvPr/>
        </p:nvGrpSpPr>
        <p:grpSpPr>
          <a:xfrm>
            <a:off x="6172198" y="1295400"/>
            <a:ext cx="2667001" cy="823389"/>
            <a:chOff x="380999" y="1249251"/>
            <a:chExt cx="2667001" cy="823389"/>
          </a:xfrm>
        </p:grpSpPr>
        <p:grpSp>
          <p:nvGrpSpPr>
            <p:cNvPr id="65" name="Group 64"/>
            <p:cNvGrpSpPr/>
            <p:nvPr/>
          </p:nvGrpSpPr>
          <p:grpSpPr>
            <a:xfrm>
              <a:off x="380999" y="1249251"/>
              <a:ext cx="2667001" cy="458890"/>
              <a:chOff x="380999" y="1249251"/>
              <a:chExt cx="2667001" cy="458890"/>
            </a:xfrm>
          </p:grpSpPr>
          <p:sp>
            <p:nvSpPr>
              <p:cNvPr id="67" name="Rectangle 66"/>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5</a:t>
                </a:r>
                <a:endParaRPr lang="en-US" sz="1600" dirty="0">
                  <a:latin typeface="Calibri"/>
                  <a:cs typeface="Calibri"/>
                </a:endParaRPr>
              </a:p>
            </p:txBody>
          </p:sp>
          <p:sp>
            <p:nvSpPr>
              <p:cNvPr id="68" name="Rectangle 67"/>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a:t>
                </a:r>
                <a:r>
                  <a:rPr lang="en-US" sz="1600" dirty="0" smtClean="0">
                    <a:latin typeface="Calibri"/>
                    <a:cs typeface="Calibri"/>
                  </a:rPr>
                  <a:t>6</a:t>
                </a:r>
                <a:endParaRPr lang="en-US" sz="1600" dirty="0">
                  <a:latin typeface="Calibri"/>
                  <a:cs typeface="Calibri"/>
                </a:endParaRPr>
              </a:p>
            </p:txBody>
          </p:sp>
        </p:grpSp>
        <p:sp>
          <p:nvSpPr>
            <p:cNvPr id="66" name="Rectangle 65"/>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14  </a:t>
              </a:r>
              <a:endParaRPr lang="en-US" sz="1600" dirty="0">
                <a:latin typeface="Calibri"/>
                <a:cs typeface="Calibri"/>
              </a:endParaRPr>
            </a:p>
          </p:txBody>
        </p:sp>
      </p:grpSp>
      <p:sp>
        <p:nvSpPr>
          <p:cNvPr id="40" name="Rectangle 39"/>
          <p:cNvSpPr/>
          <p:nvPr/>
        </p:nvSpPr>
        <p:spPr>
          <a:xfrm>
            <a:off x="3352799" y="2209800"/>
            <a:ext cx="2667000" cy="762000"/>
          </a:xfrm>
          <a:prstGeom prst="rect">
            <a:avLst/>
          </a:prstGeom>
          <a:solidFill>
            <a:srgbClr val="84C50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latin typeface="Calibri"/>
                <a:cs typeface="Calibri"/>
              </a:rPr>
              <a:t>Dispatch Service</a:t>
            </a:r>
            <a:endParaRPr lang="en-US" sz="1600" dirty="0">
              <a:latin typeface="Calibri"/>
              <a:cs typeface="Calibri"/>
            </a:endParaRPr>
          </a:p>
        </p:txBody>
      </p:sp>
    </p:spTree>
    <p:extLst>
      <p:ext uri="{BB962C8B-B14F-4D97-AF65-F5344CB8AC3E}">
        <p14:creationId xmlns:p14="http://schemas.microsoft.com/office/powerpoint/2010/main" val="6159805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Content Placeholder 2"/>
          <p:cNvSpPr>
            <a:spLocks noGrp="1"/>
          </p:cNvSpPr>
          <p:nvPr>
            <p:ph idx="1"/>
          </p:nvPr>
        </p:nvSpPr>
        <p:spPr/>
        <p:txBody>
          <a:bodyPr/>
          <a:lstStyle/>
          <a:p>
            <a:r>
              <a:rPr lang="en-US" dirty="0" smtClean="0"/>
              <a:t>An architecture that supports XMPP, HTTP, and AMQP transports</a:t>
            </a:r>
          </a:p>
          <a:p>
            <a:endParaRPr lang="en-US" dirty="0" smtClean="0"/>
          </a:p>
          <a:p>
            <a:r>
              <a:rPr lang="en-US" dirty="0" smtClean="0"/>
              <a:t>An analysis of scalability and performance thresholds</a:t>
            </a:r>
          </a:p>
          <a:p>
            <a:endParaRPr lang="en-US" dirty="0"/>
          </a:p>
          <a:p>
            <a:r>
              <a:rPr lang="en-US" dirty="0" smtClean="0"/>
              <a:t>A reference implementation appropriate for demonstrating and verifying key architectural qualities</a:t>
            </a:r>
          </a:p>
          <a:p>
            <a:endParaRPr lang="en-US" dirty="0"/>
          </a:p>
          <a:p>
            <a:r>
              <a:rPr lang="en-US" dirty="0" smtClean="0"/>
              <a:t>Well-documented design rationale</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47</a:t>
            </a:fld>
            <a:endParaRPr lang="en-US"/>
          </a:p>
        </p:txBody>
      </p:sp>
    </p:spTree>
    <p:extLst>
      <p:ext uri="{BB962C8B-B14F-4D97-AF65-F5344CB8AC3E}">
        <p14:creationId xmlns:p14="http://schemas.microsoft.com/office/powerpoint/2010/main" val="27014775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Scenario</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95357962"/>
              </p:ext>
            </p:extLst>
          </p:nvPr>
        </p:nvGraphicFramePr>
        <p:xfrm>
          <a:off x="533400" y="1447800"/>
          <a:ext cx="8077200" cy="4490720"/>
        </p:xfrm>
        <a:graphic>
          <a:graphicData uri="http://schemas.openxmlformats.org/drawingml/2006/table">
            <a:tbl>
              <a:tblPr firstRow="1" bandRow="1">
                <a:tableStyleId>{616DA210-FB5B-4158-B5E0-FEB733F419BA}</a:tableStyleId>
              </a:tblPr>
              <a:tblGrid>
                <a:gridCol w="2057400"/>
                <a:gridCol w="6019800"/>
              </a:tblGrid>
              <a:tr h="370840">
                <a:tc>
                  <a:txBody>
                    <a:bodyPr/>
                    <a:lstStyle/>
                    <a:p>
                      <a:r>
                        <a:rPr lang="en-US" dirty="0" smtClean="0"/>
                        <a:t>QA01</a:t>
                      </a:r>
                      <a:endParaRPr lang="en-US" dirty="0"/>
                    </a:p>
                  </a:txBody>
                  <a:tcPr/>
                </a:tc>
                <a:tc>
                  <a:txBody>
                    <a:bodyPr/>
                    <a:lstStyle/>
                    <a:p>
                      <a:r>
                        <a:rPr lang="en-US" dirty="0" smtClean="0"/>
                        <a:t>Scalability</a:t>
                      </a:r>
                      <a:endParaRPr lang="en-US" dirty="0"/>
                    </a:p>
                  </a:txBody>
                  <a:tcPr/>
                </a:tc>
              </a:tr>
              <a:tr h="370840">
                <a:tc>
                  <a:txBody>
                    <a:bodyPr/>
                    <a:lstStyle/>
                    <a:p>
                      <a:r>
                        <a:rPr lang="en-US" b="1" dirty="0" smtClean="0"/>
                        <a:t>Source of Stimulus</a:t>
                      </a:r>
                      <a:endParaRPr lang="en-US" b="1" dirty="0"/>
                    </a:p>
                  </a:txBody>
                  <a:tcPr/>
                </a:tc>
                <a:tc>
                  <a:txBody>
                    <a:bodyPr/>
                    <a:lstStyle/>
                    <a:p>
                      <a:r>
                        <a:rPr lang="en-US" dirty="0" smtClean="0"/>
                        <a:t>An aggregator increases the size of its DR</a:t>
                      </a:r>
                      <a:r>
                        <a:rPr lang="en-US" baseline="0" dirty="0" smtClean="0"/>
                        <a:t> network</a:t>
                      </a:r>
                      <a:endParaRPr lang="en-US" dirty="0"/>
                    </a:p>
                  </a:txBody>
                  <a:tcPr/>
                </a:tc>
              </a:tr>
              <a:tr h="370840">
                <a:tc>
                  <a:txBody>
                    <a:bodyPr/>
                    <a:lstStyle/>
                    <a:p>
                      <a:r>
                        <a:rPr lang="en-US" b="1" dirty="0" smtClean="0"/>
                        <a:t>Stimulus</a:t>
                      </a:r>
                      <a:endParaRPr lang="en-US" b="1" dirty="0"/>
                    </a:p>
                  </a:txBody>
                  <a:tcPr/>
                </a:tc>
                <a:tc>
                  <a:txBody>
                    <a:bodyPr/>
                    <a:lstStyle/>
                    <a:p>
                      <a:r>
                        <a:rPr lang="en-US" dirty="0" smtClean="0"/>
                        <a:t>VTN</a:t>
                      </a:r>
                      <a:r>
                        <a:rPr lang="en-US" baseline="0" dirty="0" smtClean="0"/>
                        <a:t> utilization increases; the number of messages exchanged with VENs increases</a:t>
                      </a:r>
                      <a:endParaRPr lang="en-US" dirty="0"/>
                    </a:p>
                  </a:txBody>
                  <a:tcPr/>
                </a:tc>
              </a:tr>
              <a:tr h="370840">
                <a:tc>
                  <a:txBody>
                    <a:bodyPr/>
                    <a:lstStyle/>
                    <a:p>
                      <a:r>
                        <a:rPr lang="en-US" b="1" dirty="0" smtClean="0"/>
                        <a:t>Environmental</a:t>
                      </a:r>
                    </a:p>
                    <a:p>
                      <a:r>
                        <a:rPr lang="en-US" b="1" dirty="0" smtClean="0"/>
                        <a:t>Conditions</a:t>
                      </a:r>
                      <a:endParaRPr lang="en-US" b="1" dirty="0"/>
                    </a:p>
                  </a:txBody>
                  <a:tcPr/>
                </a:tc>
                <a:tc>
                  <a:txBody>
                    <a:bodyPr/>
                    <a:lstStyle/>
                    <a:p>
                      <a:pPr marL="285750" indent="-285750">
                        <a:buFont typeface="Arial"/>
                        <a:buChar char="•"/>
                      </a:pPr>
                      <a:r>
                        <a:rPr lang="en-US" dirty="0" smtClean="0"/>
                        <a:t>The VTN is at its peak capacity and serving 50,000 VENs</a:t>
                      </a:r>
                    </a:p>
                    <a:p>
                      <a:pPr marL="285750" indent="-285750">
                        <a:buFont typeface="Arial"/>
                        <a:buChar char="•"/>
                      </a:pPr>
                      <a:r>
                        <a:rPr lang="en-US" dirty="0" smtClean="0"/>
                        <a:t>Additional VENs will cause a degradation</a:t>
                      </a:r>
                      <a:r>
                        <a:rPr lang="en-US" baseline="0" dirty="0" smtClean="0"/>
                        <a:t> in response time</a:t>
                      </a:r>
                      <a:endParaRPr lang="en-US" dirty="0"/>
                    </a:p>
                  </a:txBody>
                  <a:tcPr/>
                </a:tc>
              </a:tr>
              <a:tr h="370840">
                <a:tc>
                  <a:txBody>
                    <a:bodyPr/>
                    <a:lstStyle/>
                    <a:p>
                      <a:r>
                        <a:rPr lang="en-US" b="1" dirty="0" smtClean="0"/>
                        <a:t>Architectural Elements</a:t>
                      </a:r>
                      <a:endParaRPr lang="en-US" b="1" dirty="0"/>
                    </a:p>
                  </a:txBody>
                  <a:tcPr/>
                </a:tc>
                <a:tc>
                  <a:txBody>
                    <a:bodyPr/>
                    <a:lstStyle/>
                    <a:p>
                      <a:r>
                        <a:rPr lang="en-US" dirty="0" smtClean="0"/>
                        <a:t>Routing</a:t>
                      </a:r>
                      <a:r>
                        <a:rPr lang="en-US" baseline="0" dirty="0" smtClean="0"/>
                        <a:t> Services Tier, Persistence Tier, Transport Services Tier</a:t>
                      </a:r>
                      <a:endParaRPr lang="en-US" dirty="0"/>
                    </a:p>
                  </a:txBody>
                  <a:tcPr/>
                </a:tc>
              </a:tr>
              <a:tr h="370840">
                <a:tc>
                  <a:txBody>
                    <a:bodyPr/>
                    <a:lstStyle/>
                    <a:p>
                      <a:r>
                        <a:rPr lang="en-US" b="1" dirty="0" smtClean="0"/>
                        <a:t>System Response</a:t>
                      </a:r>
                      <a:endParaRPr lang="en-US" b="1" dirty="0"/>
                    </a:p>
                  </a:txBody>
                  <a:tcPr/>
                </a:tc>
                <a:tc>
                  <a:txBody>
                    <a:bodyPr/>
                    <a:lstStyle/>
                    <a:p>
                      <a:pPr marL="285750" indent="-285750">
                        <a:buFont typeface="Arial"/>
                        <a:buChar char="•"/>
                      </a:pPr>
                      <a:r>
                        <a:rPr lang="en-US" dirty="0" smtClean="0"/>
                        <a:t>Additional</a:t>
                      </a:r>
                      <a:r>
                        <a:rPr lang="en-US" baseline="0" dirty="0" smtClean="0"/>
                        <a:t> VENs are added to the network</a:t>
                      </a:r>
                      <a:endParaRPr lang="en-US" dirty="0" smtClean="0"/>
                    </a:p>
                    <a:p>
                      <a:pPr marL="285750" indent="-285750">
                        <a:buFont typeface="Arial"/>
                        <a:buChar char="•"/>
                      </a:pPr>
                      <a:r>
                        <a:rPr lang="en-US" dirty="0" smtClean="0"/>
                        <a:t>New </a:t>
                      </a:r>
                      <a:r>
                        <a:rPr lang="en-US" baseline="0" dirty="0" smtClean="0"/>
                        <a:t>Dispatcher, Receiver, or Gateway instances are launched</a:t>
                      </a:r>
                    </a:p>
                  </a:txBody>
                  <a:tcPr/>
                </a:tc>
              </a:tr>
              <a:tr h="370840">
                <a:tc>
                  <a:txBody>
                    <a:bodyPr/>
                    <a:lstStyle/>
                    <a:p>
                      <a:r>
                        <a:rPr lang="en-US" b="1" dirty="0" smtClean="0"/>
                        <a:t>Response</a:t>
                      </a:r>
                      <a:r>
                        <a:rPr lang="en-US" b="1" baseline="0" dirty="0" smtClean="0"/>
                        <a:t> Measures</a:t>
                      </a:r>
                      <a:endParaRPr lang="en-US" b="1" dirty="0"/>
                    </a:p>
                  </a:txBody>
                  <a:tcPr/>
                </a:tc>
                <a:tc>
                  <a:txBody>
                    <a:bodyPr/>
                    <a:lstStyle/>
                    <a:p>
                      <a:pPr marL="285750" indent="-285750">
                        <a:buFont typeface="Arial"/>
                        <a:buChar char="•"/>
                      </a:pPr>
                      <a:r>
                        <a:rPr lang="en-US" dirty="0" smtClean="0"/>
                        <a:t>No</a:t>
                      </a:r>
                      <a:r>
                        <a:rPr lang="en-US" baseline="0" dirty="0" smtClean="0"/>
                        <a:t> degradation in performance</a:t>
                      </a:r>
                    </a:p>
                    <a:p>
                      <a:pPr marL="285750" indent="-285750">
                        <a:buFont typeface="Arial"/>
                        <a:buChar char="•"/>
                      </a:pPr>
                      <a:r>
                        <a:rPr lang="en-US" dirty="0" smtClean="0"/>
                        <a:t>VTN should maintain 200 message per sec throughput</a:t>
                      </a:r>
                    </a:p>
                    <a:p>
                      <a:pPr marL="285750" indent="-285750">
                        <a:buFont typeface="Arial"/>
                        <a:buChar char="•"/>
                      </a:pPr>
                      <a:r>
                        <a:rPr lang="en-US" baseline="0" dirty="0" smtClean="0"/>
                        <a:t>Inbound and outbound messages processed in 500 </a:t>
                      </a:r>
                      <a:r>
                        <a:rPr lang="en-US" baseline="0" dirty="0" err="1" smtClean="0"/>
                        <a:t>ms</a:t>
                      </a:r>
                      <a:endParaRPr lang="en-US" baseline="0" dirty="0" smtClean="0"/>
                    </a:p>
                  </a:txBody>
                  <a:tcPr/>
                </a:tc>
              </a:tr>
            </a:tbl>
          </a:graphicData>
        </a:graphic>
      </p:graphicFrame>
      <p:sp>
        <p:nvSpPr>
          <p:cNvPr id="4" name="Slide Number Placeholder 3"/>
          <p:cNvSpPr>
            <a:spLocks noGrp="1"/>
          </p:cNvSpPr>
          <p:nvPr>
            <p:ph type="sldNum" sz="quarter" idx="10"/>
          </p:nvPr>
        </p:nvSpPr>
        <p:spPr/>
        <p:txBody>
          <a:bodyPr/>
          <a:lstStyle/>
          <a:p>
            <a:fld id="{8BE75BF4-F827-664A-A667-67002CB07057}" type="slidenum">
              <a:rPr lang="en-US" smtClean="0"/>
              <a:pPr/>
              <a:t>48</a:t>
            </a:fld>
            <a:endParaRPr lang="en-US"/>
          </a:p>
        </p:txBody>
      </p:sp>
    </p:spTree>
    <p:extLst>
      <p:ext uri="{BB962C8B-B14F-4D97-AF65-F5344CB8AC3E}">
        <p14:creationId xmlns:p14="http://schemas.microsoft.com/office/powerpoint/2010/main" val="14647526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Design Decisions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49</a:t>
            </a:fld>
            <a:endParaRPr lang="en-US"/>
          </a:p>
        </p:txBody>
      </p:sp>
      <p:sp>
        <p:nvSpPr>
          <p:cNvPr id="3" name="Rectangle 2"/>
          <p:cNvSpPr/>
          <p:nvPr/>
        </p:nvSpPr>
        <p:spPr>
          <a:xfrm>
            <a:off x="533400" y="3352800"/>
            <a:ext cx="5257800" cy="646331"/>
          </a:xfrm>
          <a:prstGeom prst="rect">
            <a:avLst/>
          </a:prstGeom>
        </p:spPr>
        <p:txBody>
          <a:bodyPr wrap="square">
            <a:spAutoFit/>
          </a:bodyPr>
          <a:lstStyle/>
          <a:p>
            <a:pPr marL="285750" indent="-285750">
              <a:buFont typeface="Arial"/>
              <a:buChar char="•"/>
            </a:pPr>
            <a:r>
              <a:rPr lang="en-US" sz="1800" dirty="0" smtClean="0">
                <a:latin typeface="Calibri"/>
                <a:cs typeface="Calibri"/>
              </a:rPr>
              <a:t>Redundant hosting of application components with medium size servers</a:t>
            </a:r>
            <a:endParaRPr lang="en-US" sz="1800" dirty="0">
              <a:latin typeface="Calibri"/>
              <a:cs typeface="Calibri"/>
            </a:endParaRPr>
          </a:p>
        </p:txBody>
      </p:sp>
      <p:pic>
        <p:nvPicPr>
          <p:cNvPr id="5" name="Picture 4" descr="scalability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47800"/>
            <a:ext cx="6378493" cy="1612900"/>
          </a:xfrm>
          <a:prstGeom prst="rect">
            <a:avLst/>
          </a:prstGeom>
        </p:spPr>
      </p:pic>
    </p:spTree>
    <p:extLst>
      <p:ext uri="{BB962C8B-B14F-4D97-AF65-F5344CB8AC3E}">
        <p14:creationId xmlns:p14="http://schemas.microsoft.com/office/powerpoint/2010/main" val="326883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 EnerNOC, Inc.</a:t>
            </a:r>
            <a:endParaRPr lang="en-US" dirty="0"/>
          </a:p>
        </p:txBody>
      </p:sp>
      <p:pic>
        <p:nvPicPr>
          <p:cNvPr id="4"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24000"/>
            <a:ext cx="6019800"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5"/>
          <p:cNvSpPr txBox="1">
            <a:spLocks noChangeArrowheads="1"/>
          </p:cNvSpPr>
          <p:nvPr/>
        </p:nvSpPr>
        <p:spPr bwMode="auto">
          <a:xfrm>
            <a:off x="4114800" y="3200400"/>
            <a:ext cx="46363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i="1" dirty="0">
                <a:latin typeface="+mn-lt"/>
              </a:rPr>
              <a:t>A leading provider of energy management</a:t>
            </a:r>
          </a:p>
          <a:p>
            <a:pPr eaLnBrk="1" hangingPunct="1"/>
            <a:r>
              <a:rPr lang="en-US" i="1" dirty="0">
                <a:latin typeface="+mn-lt"/>
              </a:rPr>
              <a:t> applications for the smart grid</a:t>
            </a:r>
          </a:p>
        </p:txBody>
      </p:sp>
      <p:sp>
        <p:nvSpPr>
          <p:cNvPr id="6" name="TextBox 11"/>
          <p:cNvSpPr txBox="1">
            <a:spLocks noChangeArrowheads="1"/>
          </p:cNvSpPr>
          <p:nvPr/>
        </p:nvSpPr>
        <p:spPr bwMode="auto">
          <a:xfrm>
            <a:off x="5486400" y="5029200"/>
            <a:ext cx="329048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b="1" dirty="0">
                <a:latin typeface="+mn-lt"/>
              </a:rPr>
              <a:t>Jake Thompson</a:t>
            </a:r>
          </a:p>
          <a:p>
            <a:pPr eaLnBrk="1" hangingPunct="1"/>
            <a:r>
              <a:rPr lang="en-US" dirty="0">
                <a:latin typeface="+mn-lt"/>
              </a:rPr>
              <a:t>Mgr. of Advanced Technology</a:t>
            </a:r>
          </a:p>
          <a:p>
            <a:pPr eaLnBrk="1" hangingPunct="1"/>
            <a:r>
              <a:rPr lang="en-US" dirty="0">
                <a:latin typeface="+mn-lt"/>
              </a:rPr>
              <a:t>EnerNOC, Inc.</a:t>
            </a:r>
          </a:p>
        </p:txBody>
      </p:sp>
      <p:sp>
        <p:nvSpPr>
          <p:cNvPr id="9" name="TextBox 1"/>
          <p:cNvSpPr txBox="1">
            <a:spLocks noChangeArrowheads="1"/>
          </p:cNvSpPr>
          <p:nvPr/>
        </p:nvSpPr>
        <p:spPr bwMode="auto">
          <a:xfrm>
            <a:off x="6800850" y="4114800"/>
            <a:ext cx="22019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i="1" u="sng" dirty="0" err="1">
                <a:latin typeface="+mn-lt"/>
              </a:rPr>
              <a:t>www.enernoc.com</a:t>
            </a:r>
            <a:endParaRPr lang="en-US" i="1" u="sng" dirty="0">
              <a:latin typeface="+mn-lt"/>
            </a:endParaRPr>
          </a:p>
        </p:txBody>
      </p:sp>
      <p:sp>
        <p:nvSpPr>
          <p:cNvPr id="3" name="Slide Number Placeholder 2"/>
          <p:cNvSpPr>
            <a:spLocks noGrp="1"/>
          </p:cNvSpPr>
          <p:nvPr>
            <p:ph type="sldNum" sz="quarter" idx="10"/>
          </p:nvPr>
        </p:nvSpPr>
        <p:spPr/>
        <p:txBody>
          <a:bodyPr/>
          <a:lstStyle/>
          <a:p>
            <a:fld id="{8BE75BF4-F827-664A-A667-67002CB07057}"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Design Decisions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50</a:t>
            </a:fld>
            <a:endParaRPr lang="en-US"/>
          </a:p>
        </p:txBody>
      </p:sp>
      <p:sp>
        <p:nvSpPr>
          <p:cNvPr id="3" name="Rectangle 2"/>
          <p:cNvSpPr/>
          <p:nvPr/>
        </p:nvSpPr>
        <p:spPr>
          <a:xfrm>
            <a:off x="533400" y="3352800"/>
            <a:ext cx="5257800" cy="646331"/>
          </a:xfrm>
          <a:prstGeom prst="rect">
            <a:avLst/>
          </a:prstGeom>
        </p:spPr>
        <p:txBody>
          <a:bodyPr wrap="square">
            <a:spAutoFit/>
          </a:bodyPr>
          <a:lstStyle/>
          <a:p>
            <a:pPr marL="285750" indent="-285750">
              <a:buFont typeface="Arial"/>
              <a:buChar char="•"/>
            </a:pPr>
            <a:r>
              <a:rPr lang="en-US" sz="1800" dirty="0" smtClean="0">
                <a:latin typeface="Calibri"/>
                <a:cs typeface="Calibri"/>
              </a:rPr>
              <a:t>Redundant hosting of application components with medium size servers</a:t>
            </a:r>
            <a:endParaRPr lang="en-US" sz="1800" dirty="0">
              <a:latin typeface="Calibri"/>
              <a:cs typeface="Calibri"/>
            </a:endParaRPr>
          </a:p>
        </p:txBody>
      </p:sp>
      <p:pic>
        <p:nvPicPr>
          <p:cNvPr id="5" name="Picture 4" descr="scalability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47800"/>
            <a:ext cx="6378493" cy="1612900"/>
          </a:xfrm>
          <a:prstGeom prst="rect">
            <a:avLst/>
          </a:prstGeom>
        </p:spPr>
      </p:pic>
    </p:spTree>
    <p:extLst>
      <p:ext uri="{BB962C8B-B14F-4D97-AF65-F5344CB8AC3E}">
        <p14:creationId xmlns:p14="http://schemas.microsoft.com/office/powerpoint/2010/main" val="36918542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Design Decisions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51</a:t>
            </a:fld>
            <a:endParaRPr lang="en-US"/>
          </a:p>
        </p:txBody>
      </p:sp>
      <p:pic>
        <p:nvPicPr>
          <p:cNvPr id="5" name="Picture 4" descr="scalabili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676400"/>
            <a:ext cx="4648200" cy="1840404"/>
          </a:xfrm>
          <a:prstGeom prst="rect">
            <a:avLst/>
          </a:prstGeom>
        </p:spPr>
      </p:pic>
      <p:sp>
        <p:nvSpPr>
          <p:cNvPr id="7" name="Rectangle 6"/>
          <p:cNvSpPr/>
          <p:nvPr/>
        </p:nvSpPr>
        <p:spPr>
          <a:xfrm>
            <a:off x="457200" y="3733800"/>
            <a:ext cx="5257800" cy="369332"/>
          </a:xfrm>
          <a:prstGeom prst="rect">
            <a:avLst/>
          </a:prstGeom>
        </p:spPr>
        <p:txBody>
          <a:bodyPr wrap="square">
            <a:spAutoFit/>
          </a:bodyPr>
          <a:lstStyle/>
          <a:p>
            <a:pPr marL="285750" indent="-285750">
              <a:buFont typeface="Arial"/>
              <a:buChar char="•"/>
            </a:pPr>
            <a:r>
              <a:rPr lang="en-US" sz="1800" dirty="0" smtClean="0">
                <a:latin typeface="Calibri"/>
                <a:cs typeface="Calibri"/>
              </a:rPr>
              <a:t>Event-driven asynchronous communication</a:t>
            </a:r>
          </a:p>
        </p:txBody>
      </p:sp>
    </p:spTree>
    <p:extLst>
      <p:ext uri="{BB962C8B-B14F-4D97-AF65-F5344CB8AC3E}">
        <p14:creationId xmlns:p14="http://schemas.microsoft.com/office/powerpoint/2010/main" val="19469591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Design Decisions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52</a:t>
            </a:fld>
            <a:endParaRPr lang="en-US"/>
          </a:p>
        </p:txBody>
      </p:sp>
      <p:pic>
        <p:nvPicPr>
          <p:cNvPr id="6" name="Picture 5" descr="scalability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371600"/>
            <a:ext cx="7315200" cy="4834208"/>
          </a:xfrm>
          <a:prstGeom prst="rect">
            <a:avLst/>
          </a:prstGeom>
        </p:spPr>
      </p:pic>
      <p:sp>
        <p:nvSpPr>
          <p:cNvPr id="3" name="Rectangle 2"/>
          <p:cNvSpPr/>
          <p:nvPr/>
        </p:nvSpPr>
        <p:spPr>
          <a:xfrm>
            <a:off x="457200" y="4343400"/>
            <a:ext cx="5257800" cy="646331"/>
          </a:xfrm>
          <a:prstGeom prst="rect">
            <a:avLst/>
          </a:prstGeom>
        </p:spPr>
        <p:txBody>
          <a:bodyPr wrap="square">
            <a:spAutoFit/>
          </a:bodyPr>
          <a:lstStyle/>
          <a:p>
            <a:pPr marL="285750" indent="-285750">
              <a:buFont typeface="Arial"/>
              <a:buChar char="•"/>
            </a:pPr>
            <a:r>
              <a:rPr lang="en-US" sz="1800" dirty="0" smtClean="0">
                <a:latin typeface="Calibri"/>
                <a:cs typeface="Calibri"/>
              </a:rPr>
              <a:t>Command </a:t>
            </a:r>
            <a:r>
              <a:rPr lang="en-US" sz="1800" dirty="0">
                <a:latin typeface="Calibri"/>
                <a:cs typeface="Calibri"/>
              </a:rPr>
              <a:t>Query Responsibility Segregation (CQRS) </a:t>
            </a:r>
            <a:endParaRPr lang="en-US" sz="1800" dirty="0" smtClean="0">
              <a:latin typeface="Calibri"/>
              <a:cs typeface="Calibri"/>
            </a:endParaRPr>
          </a:p>
          <a:p>
            <a:pPr marL="285750" indent="-285750">
              <a:buFont typeface="Arial"/>
              <a:buChar char="•"/>
            </a:pPr>
            <a:r>
              <a:rPr lang="en-US" sz="1800" dirty="0" smtClean="0">
                <a:latin typeface="Calibri"/>
                <a:cs typeface="Calibri"/>
              </a:rPr>
              <a:t>Avoid distributed transactions</a:t>
            </a:r>
            <a:endParaRPr lang="en-US" sz="1800" dirty="0">
              <a:latin typeface="Calibri"/>
              <a:cs typeface="Calibri"/>
            </a:endParaRPr>
          </a:p>
        </p:txBody>
      </p:sp>
    </p:spTree>
    <p:extLst>
      <p:ext uri="{BB962C8B-B14F-4D97-AF65-F5344CB8AC3E}">
        <p14:creationId xmlns:p14="http://schemas.microsoft.com/office/powerpoint/2010/main" val="40504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QA06 – Protocol Extensibility Scenario</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53</a:t>
            </a:fld>
            <a:endParaRPr lang="en-US"/>
          </a:p>
        </p:txBody>
      </p:sp>
      <p:graphicFrame>
        <p:nvGraphicFramePr>
          <p:cNvPr id="7" name="Content Placeholder 5"/>
          <p:cNvGraphicFramePr>
            <a:graphicFrameLocks noGrp="1"/>
          </p:cNvGraphicFramePr>
          <p:nvPr>
            <p:ph idx="1"/>
            <p:extLst>
              <p:ext uri="{D42A27DB-BD31-4B8C-83A1-F6EECF244321}">
                <p14:modId xmlns:p14="http://schemas.microsoft.com/office/powerpoint/2010/main" val="3312739833"/>
              </p:ext>
            </p:extLst>
          </p:nvPr>
        </p:nvGraphicFramePr>
        <p:xfrm>
          <a:off x="533400" y="1447800"/>
          <a:ext cx="8077200" cy="3403600"/>
        </p:xfrm>
        <a:graphic>
          <a:graphicData uri="http://schemas.openxmlformats.org/drawingml/2006/table">
            <a:tbl>
              <a:tblPr firstRow="1" bandRow="1">
                <a:tableStyleId>{616DA210-FB5B-4158-B5E0-FEB733F419BA}</a:tableStyleId>
              </a:tblPr>
              <a:tblGrid>
                <a:gridCol w="2057400"/>
                <a:gridCol w="6019800"/>
              </a:tblGrid>
              <a:tr h="370840">
                <a:tc>
                  <a:txBody>
                    <a:bodyPr/>
                    <a:lstStyle/>
                    <a:p>
                      <a:r>
                        <a:rPr lang="en-US" dirty="0" smtClean="0"/>
                        <a:t>QA06</a:t>
                      </a:r>
                      <a:endParaRPr lang="en-US" dirty="0"/>
                    </a:p>
                  </a:txBody>
                  <a:tcPr/>
                </a:tc>
                <a:tc>
                  <a:txBody>
                    <a:bodyPr/>
                    <a:lstStyle/>
                    <a:p>
                      <a:r>
                        <a:rPr lang="en-US" dirty="0" smtClean="0"/>
                        <a:t>Protocol Extensibility</a:t>
                      </a:r>
                      <a:endParaRPr lang="en-US" dirty="0"/>
                    </a:p>
                  </a:txBody>
                  <a:tcPr/>
                </a:tc>
              </a:tr>
              <a:tr h="370840">
                <a:tc>
                  <a:txBody>
                    <a:bodyPr/>
                    <a:lstStyle/>
                    <a:p>
                      <a:r>
                        <a:rPr lang="en-US" b="1" dirty="0" smtClean="0"/>
                        <a:t>Source of Stimulus</a:t>
                      </a:r>
                      <a:endParaRPr lang="en-US" b="1" dirty="0"/>
                    </a:p>
                  </a:txBody>
                  <a:tcPr/>
                </a:tc>
                <a:tc>
                  <a:txBody>
                    <a:bodyPr/>
                    <a:lstStyle/>
                    <a:p>
                      <a:endParaRPr lang="en-US" dirty="0"/>
                    </a:p>
                  </a:txBody>
                  <a:tcPr/>
                </a:tc>
              </a:tr>
              <a:tr h="370840">
                <a:tc>
                  <a:txBody>
                    <a:bodyPr/>
                    <a:lstStyle/>
                    <a:p>
                      <a:r>
                        <a:rPr lang="en-US" b="1" dirty="0" smtClean="0"/>
                        <a:t>Stimulus</a:t>
                      </a:r>
                      <a:endParaRPr lang="en-US" b="1" dirty="0"/>
                    </a:p>
                  </a:txBody>
                  <a:tcPr/>
                </a:tc>
                <a:tc>
                  <a:txBody>
                    <a:bodyPr/>
                    <a:lstStyle/>
                    <a:p>
                      <a:endParaRPr lang="en-US" dirty="0"/>
                    </a:p>
                  </a:txBody>
                  <a:tcPr/>
                </a:tc>
              </a:tr>
              <a:tr h="370840">
                <a:tc>
                  <a:txBody>
                    <a:bodyPr/>
                    <a:lstStyle/>
                    <a:p>
                      <a:r>
                        <a:rPr lang="en-US" b="1" dirty="0" smtClean="0"/>
                        <a:t>Environmental</a:t>
                      </a:r>
                    </a:p>
                    <a:p>
                      <a:r>
                        <a:rPr lang="en-US" b="1" dirty="0" smtClean="0"/>
                        <a:t>Conditions</a:t>
                      </a:r>
                      <a:endParaRPr lang="en-US" b="1" dirty="0"/>
                    </a:p>
                  </a:txBody>
                  <a:tcPr/>
                </a:tc>
                <a:tc>
                  <a:txBody>
                    <a:bodyPr/>
                    <a:lstStyle/>
                    <a:p>
                      <a:pPr marL="0" indent="0">
                        <a:buFont typeface="Arial"/>
                        <a:buNone/>
                      </a:pPr>
                      <a:endParaRPr lang="en-US" dirty="0"/>
                    </a:p>
                  </a:txBody>
                  <a:tcPr/>
                </a:tc>
              </a:tr>
              <a:tr h="370840">
                <a:tc>
                  <a:txBody>
                    <a:bodyPr/>
                    <a:lstStyle/>
                    <a:p>
                      <a:r>
                        <a:rPr lang="en-US" b="1" dirty="0" smtClean="0"/>
                        <a:t>Architectural Elements</a:t>
                      </a:r>
                      <a:endParaRPr lang="en-US" b="1" dirty="0"/>
                    </a:p>
                  </a:txBody>
                  <a:tcPr/>
                </a:tc>
                <a:tc>
                  <a:txBody>
                    <a:bodyPr/>
                    <a:lstStyle/>
                    <a:p>
                      <a:endParaRPr lang="en-US" dirty="0"/>
                    </a:p>
                  </a:txBody>
                  <a:tcPr/>
                </a:tc>
              </a:tr>
              <a:tr h="370840">
                <a:tc>
                  <a:txBody>
                    <a:bodyPr/>
                    <a:lstStyle/>
                    <a:p>
                      <a:r>
                        <a:rPr lang="en-US" b="1" dirty="0" smtClean="0"/>
                        <a:t>System Response</a:t>
                      </a:r>
                      <a:endParaRPr lang="en-US" b="1" dirty="0"/>
                    </a:p>
                  </a:txBody>
                  <a:tcPr/>
                </a:tc>
                <a:tc>
                  <a:txBody>
                    <a:bodyPr/>
                    <a:lstStyle/>
                    <a:p>
                      <a:pPr marL="0" indent="0">
                        <a:buFont typeface="Arial"/>
                        <a:buNone/>
                      </a:pPr>
                      <a:endParaRPr lang="en-US" baseline="0" dirty="0" smtClean="0"/>
                    </a:p>
                  </a:txBody>
                  <a:tcPr/>
                </a:tc>
              </a:tr>
              <a:tr h="370840">
                <a:tc>
                  <a:txBody>
                    <a:bodyPr/>
                    <a:lstStyle/>
                    <a:p>
                      <a:r>
                        <a:rPr lang="en-US" b="1" dirty="0" smtClean="0"/>
                        <a:t>Response</a:t>
                      </a:r>
                      <a:r>
                        <a:rPr lang="en-US" b="1" baseline="0" dirty="0" smtClean="0"/>
                        <a:t> Measures</a:t>
                      </a:r>
                      <a:endParaRPr lang="en-US" b="1" dirty="0"/>
                    </a:p>
                  </a:txBody>
                  <a:tcPr/>
                </a:tc>
                <a:tc>
                  <a:txBody>
                    <a:bodyPr/>
                    <a:lstStyle/>
                    <a:p>
                      <a:pPr marL="0" indent="0">
                        <a:buFont typeface="Arial"/>
                        <a:buNone/>
                      </a:pPr>
                      <a:endParaRPr lang="en-US" baseline="0" dirty="0" smtClean="0"/>
                    </a:p>
                  </a:txBody>
                  <a:tcPr/>
                </a:tc>
              </a:tr>
            </a:tbl>
          </a:graphicData>
        </a:graphic>
      </p:graphicFrame>
    </p:spTree>
    <p:extLst>
      <p:ext uri="{BB962C8B-B14F-4D97-AF65-F5344CB8AC3E}">
        <p14:creationId xmlns:p14="http://schemas.microsoft.com/office/powerpoint/2010/main" val="19818113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QA07 – Service Extensibility Scenario</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54</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9868928"/>
              </p:ext>
            </p:extLst>
          </p:nvPr>
        </p:nvGraphicFramePr>
        <p:xfrm>
          <a:off x="533400" y="1447800"/>
          <a:ext cx="8077200" cy="3403600"/>
        </p:xfrm>
        <a:graphic>
          <a:graphicData uri="http://schemas.openxmlformats.org/drawingml/2006/table">
            <a:tbl>
              <a:tblPr firstRow="1" bandRow="1">
                <a:tableStyleId>{616DA210-FB5B-4158-B5E0-FEB733F419BA}</a:tableStyleId>
              </a:tblPr>
              <a:tblGrid>
                <a:gridCol w="2057400"/>
                <a:gridCol w="6019800"/>
              </a:tblGrid>
              <a:tr h="370840">
                <a:tc>
                  <a:txBody>
                    <a:bodyPr/>
                    <a:lstStyle/>
                    <a:p>
                      <a:r>
                        <a:rPr lang="en-US" dirty="0" smtClean="0"/>
                        <a:t>QA06</a:t>
                      </a:r>
                      <a:endParaRPr lang="en-US" dirty="0"/>
                    </a:p>
                  </a:txBody>
                  <a:tcPr/>
                </a:tc>
                <a:tc>
                  <a:txBody>
                    <a:bodyPr/>
                    <a:lstStyle/>
                    <a:p>
                      <a:r>
                        <a:rPr lang="en-US" dirty="0" smtClean="0"/>
                        <a:t>Protocol Extensibility</a:t>
                      </a:r>
                      <a:endParaRPr lang="en-US" dirty="0"/>
                    </a:p>
                  </a:txBody>
                  <a:tcPr/>
                </a:tc>
              </a:tr>
              <a:tr h="370840">
                <a:tc>
                  <a:txBody>
                    <a:bodyPr/>
                    <a:lstStyle/>
                    <a:p>
                      <a:r>
                        <a:rPr lang="en-US" b="1" dirty="0" smtClean="0"/>
                        <a:t>Source of Stimulus</a:t>
                      </a:r>
                      <a:endParaRPr lang="en-US" b="1" dirty="0"/>
                    </a:p>
                  </a:txBody>
                  <a:tcPr/>
                </a:tc>
                <a:tc>
                  <a:txBody>
                    <a:bodyPr/>
                    <a:lstStyle/>
                    <a:p>
                      <a:endParaRPr lang="en-US" dirty="0"/>
                    </a:p>
                  </a:txBody>
                  <a:tcPr/>
                </a:tc>
              </a:tr>
              <a:tr h="370840">
                <a:tc>
                  <a:txBody>
                    <a:bodyPr/>
                    <a:lstStyle/>
                    <a:p>
                      <a:r>
                        <a:rPr lang="en-US" b="1" dirty="0" smtClean="0"/>
                        <a:t>Stimulus</a:t>
                      </a:r>
                      <a:endParaRPr lang="en-US" b="1" dirty="0"/>
                    </a:p>
                  </a:txBody>
                  <a:tcPr/>
                </a:tc>
                <a:tc>
                  <a:txBody>
                    <a:bodyPr/>
                    <a:lstStyle/>
                    <a:p>
                      <a:endParaRPr lang="en-US" dirty="0"/>
                    </a:p>
                  </a:txBody>
                  <a:tcPr/>
                </a:tc>
              </a:tr>
              <a:tr h="370840">
                <a:tc>
                  <a:txBody>
                    <a:bodyPr/>
                    <a:lstStyle/>
                    <a:p>
                      <a:r>
                        <a:rPr lang="en-US" b="1" dirty="0" smtClean="0"/>
                        <a:t>Environmental</a:t>
                      </a:r>
                    </a:p>
                    <a:p>
                      <a:r>
                        <a:rPr lang="en-US" b="1" dirty="0" smtClean="0"/>
                        <a:t>Conditions</a:t>
                      </a:r>
                      <a:endParaRPr lang="en-US" b="1" dirty="0"/>
                    </a:p>
                  </a:txBody>
                  <a:tcPr/>
                </a:tc>
                <a:tc>
                  <a:txBody>
                    <a:bodyPr/>
                    <a:lstStyle/>
                    <a:p>
                      <a:pPr marL="0" indent="0">
                        <a:buFont typeface="Arial"/>
                        <a:buNone/>
                      </a:pPr>
                      <a:endParaRPr lang="en-US" dirty="0"/>
                    </a:p>
                  </a:txBody>
                  <a:tcPr/>
                </a:tc>
              </a:tr>
              <a:tr h="370840">
                <a:tc>
                  <a:txBody>
                    <a:bodyPr/>
                    <a:lstStyle/>
                    <a:p>
                      <a:r>
                        <a:rPr lang="en-US" b="1" dirty="0" smtClean="0"/>
                        <a:t>Architectural Elements</a:t>
                      </a:r>
                      <a:endParaRPr lang="en-US" b="1" dirty="0"/>
                    </a:p>
                  </a:txBody>
                  <a:tcPr/>
                </a:tc>
                <a:tc>
                  <a:txBody>
                    <a:bodyPr/>
                    <a:lstStyle/>
                    <a:p>
                      <a:endParaRPr lang="en-US" dirty="0"/>
                    </a:p>
                  </a:txBody>
                  <a:tcPr/>
                </a:tc>
              </a:tr>
              <a:tr h="370840">
                <a:tc>
                  <a:txBody>
                    <a:bodyPr/>
                    <a:lstStyle/>
                    <a:p>
                      <a:r>
                        <a:rPr lang="en-US" b="1" dirty="0" smtClean="0"/>
                        <a:t>System Response</a:t>
                      </a:r>
                      <a:endParaRPr lang="en-US" b="1" dirty="0"/>
                    </a:p>
                  </a:txBody>
                  <a:tcPr/>
                </a:tc>
                <a:tc>
                  <a:txBody>
                    <a:bodyPr/>
                    <a:lstStyle/>
                    <a:p>
                      <a:pPr marL="0" indent="0">
                        <a:buFont typeface="Arial"/>
                        <a:buNone/>
                      </a:pPr>
                      <a:endParaRPr lang="en-US" baseline="0" dirty="0" smtClean="0"/>
                    </a:p>
                  </a:txBody>
                  <a:tcPr/>
                </a:tc>
              </a:tr>
              <a:tr h="370840">
                <a:tc>
                  <a:txBody>
                    <a:bodyPr/>
                    <a:lstStyle/>
                    <a:p>
                      <a:r>
                        <a:rPr lang="en-US" b="1" dirty="0" smtClean="0"/>
                        <a:t>Response</a:t>
                      </a:r>
                      <a:r>
                        <a:rPr lang="en-US" b="1" baseline="0" dirty="0" smtClean="0"/>
                        <a:t> Measures</a:t>
                      </a:r>
                      <a:endParaRPr lang="en-US" b="1" dirty="0"/>
                    </a:p>
                  </a:txBody>
                  <a:tcPr/>
                </a:tc>
                <a:tc>
                  <a:txBody>
                    <a:bodyPr/>
                    <a:lstStyle/>
                    <a:p>
                      <a:pPr marL="0" indent="0">
                        <a:buFont typeface="Arial"/>
                        <a:buNone/>
                      </a:pPr>
                      <a:endParaRPr lang="en-US" baseline="0" dirty="0" smtClean="0"/>
                    </a:p>
                  </a:txBody>
                  <a:tcPr/>
                </a:tc>
              </a:tr>
            </a:tbl>
          </a:graphicData>
        </a:graphic>
      </p:graphicFrame>
    </p:spTree>
    <p:extLst>
      <p:ext uri="{BB962C8B-B14F-4D97-AF65-F5344CB8AC3E}">
        <p14:creationId xmlns:p14="http://schemas.microsoft.com/office/powerpoint/2010/main" val="10221330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Process Allocation View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55</a:t>
            </a:fld>
            <a:endParaRPr lang="en-US"/>
          </a:p>
        </p:txBody>
      </p:sp>
      <p:pic>
        <p:nvPicPr>
          <p:cNvPr id="7" name="Picture 6" descr="pi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19200"/>
            <a:ext cx="6629400" cy="5001605"/>
          </a:xfrm>
          <a:prstGeom prst="rect">
            <a:avLst/>
          </a:prstGeom>
        </p:spPr>
      </p:pic>
    </p:spTree>
    <p:extLst>
      <p:ext uri="{BB962C8B-B14F-4D97-AF65-F5344CB8AC3E}">
        <p14:creationId xmlns:p14="http://schemas.microsoft.com/office/powerpoint/2010/main" val="32629545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 OpenADR Service API</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56</a:t>
            </a:fld>
            <a:endParaRPr lang="en-US"/>
          </a:p>
        </p:txBody>
      </p:sp>
      <p:pic>
        <p:nvPicPr>
          <p:cNvPr id="3" name="Picture 2" descr="servi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19200"/>
            <a:ext cx="6875896" cy="5029200"/>
          </a:xfrm>
          <a:prstGeom prst="rect">
            <a:avLst/>
          </a:prstGeom>
        </p:spPr>
      </p:pic>
    </p:spTree>
    <p:extLst>
      <p:ext uri="{BB962C8B-B14F-4D97-AF65-F5344CB8AC3E}">
        <p14:creationId xmlns:p14="http://schemas.microsoft.com/office/powerpoint/2010/main" val="3166599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Quality Attribute Scenarios</a:t>
            </a:r>
            <a:endParaRPr lang="en-US" dirty="0"/>
          </a:p>
        </p:txBody>
      </p:sp>
      <p:sp>
        <p:nvSpPr>
          <p:cNvPr id="3" name="Content Placeholder 2"/>
          <p:cNvSpPr>
            <a:spLocks noGrp="1"/>
          </p:cNvSpPr>
          <p:nvPr>
            <p:ph idx="1"/>
          </p:nvPr>
        </p:nvSpPr>
        <p:spPr/>
        <p:txBody>
          <a:bodyPr/>
          <a:lstStyle/>
          <a:p>
            <a:r>
              <a:rPr lang="en-US" b="1" dirty="0" smtClean="0"/>
              <a:t>QA03 Outbound Latency</a:t>
            </a:r>
            <a:r>
              <a:rPr lang="en-US" dirty="0" smtClean="0"/>
              <a:t>: </a:t>
            </a:r>
            <a:r>
              <a:rPr lang="en-US" dirty="0"/>
              <a:t>Outbound message latency is measured from the time an event is initiated from the Application Services tier to the time it exits the Transport Services tier. For any one message, the total outbound latency should not exceed 500ms. </a:t>
            </a:r>
            <a:endParaRPr lang="en-US" dirty="0" smtClean="0"/>
          </a:p>
          <a:p>
            <a:r>
              <a:rPr lang="en-US" b="1" dirty="0" smtClean="0"/>
              <a:t>QA04 Inbound Latency</a:t>
            </a:r>
            <a:r>
              <a:rPr lang="en-US" dirty="0" smtClean="0"/>
              <a:t>: </a:t>
            </a:r>
            <a:r>
              <a:rPr lang="en-US" dirty="0"/>
              <a:t>Inbound message latency is measured from the time a message or request is received by the Transport Services tier to the time it is processed by the Persistence Tier. For any one message, the total inbound latency should not exceed </a:t>
            </a:r>
            <a:r>
              <a:rPr lang="en-US" dirty="0" smtClean="0"/>
              <a:t>500ms. </a:t>
            </a:r>
            <a:endParaRPr lang="en-US" b="1" dirty="0" smtClean="0"/>
          </a:p>
          <a:p>
            <a:r>
              <a:rPr lang="en-US" b="1" dirty="0" smtClean="0"/>
              <a:t>QA05 Throughput</a:t>
            </a:r>
            <a:r>
              <a:rPr lang="en-US" dirty="0" smtClean="0"/>
              <a:t>: </a:t>
            </a:r>
            <a:r>
              <a:rPr lang="en-US" dirty="0"/>
              <a:t>For both inbound and outbound communication paths, the VTN should be able to process 200 messages per second. That is, when distributing events to VENs, the VTN should be able to sustain a burst throughput of 200 messages per second. When receiving asynchronous requests or responses from VENs, the VTN should be able to sustain 200 transactions per second. </a:t>
            </a:r>
            <a:endParaRPr lang="en-US" b="1"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57</a:t>
            </a:fld>
            <a:endParaRPr lang="en-US"/>
          </a:p>
        </p:txBody>
      </p:sp>
    </p:spTree>
    <p:extLst>
      <p:ext uri="{BB962C8B-B14F-4D97-AF65-F5344CB8AC3E}">
        <p14:creationId xmlns:p14="http://schemas.microsoft.com/office/powerpoint/2010/main" val="25141486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Deployability Quality Attribute Scenarios</a:t>
            </a:r>
            <a:endParaRPr lang="en-US" dirty="0"/>
          </a:p>
        </p:txBody>
      </p:sp>
      <p:sp>
        <p:nvSpPr>
          <p:cNvPr id="3" name="Content Placeholder 2"/>
          <p:cNvSpPr>
            <a:spLocks noGrp="1"/>
          </p:cNvSpPr>
          <p:nvPr>
            <p:ph idx="1"/>
          </p:nvPr>
        </p:nvSpPr>
        <p:spPr/>
        <p:txBody>
          <a:bodyPr/>
          <a:lstStyle/>
          <a:p>
            <a:r>
              <a:rPr lang="en-US" b="1" dirty="0" smtClean="0"/>
              <a:t>QA10 Deployability</a:t>
            </a:r>
            <a:r>
              <a:rPr lang="en-US" dirty="0" smtClean="0"/>
              <a:t>: </a:t>
            </a:r>
            <a:r>
              <a:rPr lang="en-US" dirty="0"/>
              <a:t>An administrator, familiar with a public or private cloud infrastructure, should be able to launch </a:t>
            </a:r>
            <a:r>
              <a:rPr lang="en-US" dirty="0" smtClean="0"/>
              <a:t>a </a:t>
            </a:r>
            <a:r>
              <a:rPr lang="en-US" dirty="0"/>
              <a:t>VTN reference implementation and initiate a DR event in less than 20 minutes. </a:t>
            </a:r>
            <a:endParaRPr lang="en-US" dirty="0" smtClean="0"/>
          </a:p>
        </p:txBody>
      </p:sp>
      <p:sp>
        <p:nvSpPr>
          <p:cNvPr id="4" name="Slide Number Placeholder 3"/>
          <p:cNvSpPr>
            <a:spLocks noGrp="1"/>
          </p:cNvSpPr>
          <p:nvPr>
            <p:ph type="sldNum" sz="quarter" idx="10"/>
          </p:nvPr>
        </p:nvSpPr>
        <p:spPr/>
        <p:txBody>
          <a:bodyPr/>
          <a:lstStyle/>
          <a:p>
            <a:fld id="{8BE75BF4-F827-664A-A667-67002CB07057}" type="slidenum">
              <a:rPr lang="en-US" smtClean="0"/>
              <a:pPr/>
              <a:t>58</a:t>
            </a:fld>
            <a:endParaRPr lang="en-US"/>
          </a:p>
        </p:txBody>
      </p:sp>
    </p:spTree>
    <p:extLst>
      <p:ext uri="{BB962C8B-B14F-4D97-AF65-F5344CB8AC3E}">
        <p14:creationId xmlns:p14="http://schemas.microsoft.com/office/powerpoint/2010/main" val="32070145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Quality Attribute Scenarios</a:t>
            </a:r>
            <a:endParaRPr lang="en-US" dirty="0"/>
          </a:p>
        </p:txBody>
      </p:sp>
      <p:sp>
        <p:nvSpPr>
          <p:cNvPr id="3" name="Content Placeholder 2"/>
          <p:cNvSpPr>
            <a:spLocks noGrp="1"/>
          </p:cNvSpPr>
          <p:nvPr>
            <p:ph idx="1"/>
          </p:nvPr>
        </p:nvSpPr>
        <p:spPr/>
        <p:txBody>
          <a:bodyPr/>
          <a:lstStyle/>
          <a:p>
            <a:r>
              <a:rPr lang="en-US" b="1" dirty="0" smtClean="0"/>
              <a:t>QA14 Fault </a:t>
            </a:r>
            <a:r>
              <a:rPr lang="en-US" b="1" dirty="0"/>
              <a:t>Detection: </a:t>
            </a:r>
            <a:r>
              <a:rPr lang="en-US" dirty="0"/>
              <a:t>A fault occurs; faults have been defined using an appropriate fault model. The VTN detects the fault and notifies systems administrators within one minute using either Email or SMS. Fault information contains sufficient detail such that system administrators can take corrective action. </a:t>
            </a:r>
            <a:endParaRPr lang="en-US" dirty="0" smtClean="0"/>
          </a:p>
          <a:p>
            <a:r>
              <a:rPr lang="en-US" b="1" dirty="0" smtClean="0"/>
              <a:t>QA13 Failure Recovery: </a:t>
            </a:r>
            <a:r>
              <a:rPr lang="en-US" dirty="0" smtClean="0"/>
              <a:t>A </a:t>
            </a:r>
            <a:r>
              <a:rPr lang="en-US" dirty="0"/>
              <a:t>failure occurs; failures are traceable to a specific system fault. Manual recovery of any one module can be completed in less than 5 minutes. In the event of failure, no messages are lost in either the outbound or inbound message paths. </a:t>
            </a:r>
          </a:p>
        </p:txBody>
      </p:sp>
      <p:sp>
        <p:nvSpPr>
          <p:cNvPr id="4" name="Slide Number Placeholder 3"/>
          <p:cNvSpPr>
            <a:spLocks noGrp="1"/>
          </p:cNvSpPr>
          <p:nvPr>
            <p:ph type="sldNum" sz="quarter" idx="10"/>
          </p:nvPr>
        </p:nvSpPr>
        <p:spPr/>
        <p:txBody>
          <a:bodyPr/>
          <a:lstStyle/>
          <a:p>
            <a:fld id="{8BE75BF4-F827-664A-A667-67002CB07057}" type="slidenum">
              <a:rPr lang="en-US" smtClean="0"/>
              <a:pPr/>
              <a:t>59</a:t>
            </a:fld>
            <a:endParaRPr lang="en-US"/>
          </a:p>
        </p:txBody>
      </p:sp>
    </p:spTree>
    <p:extLst>
      <p:ext uri="{BB962C8B-B14F-4D97-AF65-F5344CB8AC3E}">
        <p14:creationId xmlns:p14="http://schemas.microsoft.com/office/powerpoint/2010/main" val="1330356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Context – Demand Response</a:t>
            </a:r>
            <a:endParaRPr lang="en-US" dirty="0"/>
          </a:p>
        </p:txBody>
      </p:sp>
      <p:sp>
        <p:nvSpPr>
          <p:cNvPr id="4" name="Rounded Rectangle 3"/>
          <p:cNvSpPr>
            <a:spLocks noChangeArrowheads="1"/>
          </p:cNvSpPr>
          <p:nvPr/>
        </p:nvSpPr>
        <p:spPr bwMode="auto">
          <a:xfrm>
            <a:off x="4802187" y="4572000"/>
            <a:ext cx="1981200" cy="1400175"/>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5" name="Rounded Rectangle 4"/>
          <p:cNvSpPr>
            <a:spLocks noChangeArrowheads="1"/>
          </p:cNvSpPr>
          <p:nvPr/>
        </p:nvSpPr>
        <p:spPr bwMode="auto">
          <a:xfrm>
            <a:off x="2668587" y="4572000"/>
            <a:ext cx="1981200" cy="1400175"/>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6" name="Rounded Rectangle 5"/>
          <p:cNvSpPr>
            <a:spLocks noChangeArrowheads="1"/>
          </p:cNvSpPr>
          <p:nvPr/>
        </p:nvSpPr>
        <p:spPr bwMode="auto">
          <a:xfrm>
            <a:off x="6403975" y="1371600"/>
            <a:ext cx="2587625" cy="1828800"/>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7" name="Rounded Rectangle 6"/>
          <p:cNvSpPr>
            <a:spLocks noChangeArrowheads="1"/>
          </p:cNvSpPr>
          <p:nvPr/>
        </p:nvSpPr>
        <p:spPr bwMode="auto">
          <a:xfrm>
            <a:off x="534987" y="1371600"/>
            <a:ext cx="2587625" cy="1828800"/>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pic>
        <p:nvPicPr>
          <p:cNvPr id="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9787" y="1524000"/>
            <a:ext cx="1993900" cy="1358900"/>
          </a:xfrm>
          <a:prstGeom prst="rect">
            <a:avLst/>
          </a:prstGeom>
          <a:noFill/>
          <a:ln>
            <a:noFill/>
          </a:ln>
          <a:effectLst>
            <a:outerShdw blurRad="50800" dist="38100" dir="2700000" algn="tl" rotWithShape="0">
              <a:srgbClr val="000000">
                <a:alpha val="42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6"/>
          <p:cNvSpPr txBox="1">
            <a:spLocks noChangeArrowheads="1"/>
          </p:cNvSpPr>
          <p:nvPr/>
        </p:nvSpPr>
        <p:spPr bwMode="auto">
          <a:xfrm>
            <a:off x="3278187" y="2362200"/>
            <a:ext cx="2895600" cy="527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1600" dirty="0"/>
              <a:t>Peak energy usage</a:t>
            </a:r>
          </a:p>
          <a:p>
            <a:r>
              <a:rPr lang="en-US" sz="1600" dirty="0"/>
              <a:t>Emergency curtailment</a:t>
            </a:r>
          </a:p>
        </p:txBody>
      </p:sp>
      <p:sp>
        <p:nvSpPr>
          <p:cNvPr id="10" name="TextBox 8"/>
          <p:cNvSpPr txBox="1">
            <a:spLocks noChangeArrowheads="1"/>
          </p:cNvSpPr>
          <p:nvPr/>
        </p:nvSpPr>
        <p:spPr bwMode="auto">
          <a:xfrm>
            <a:off x="839787" y="2862263"/>
            <a:ext cx="1981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algn="ctr" eaLnBrk="1" hangingPunct="1"/>
            <a:r>
              <a:rPr lang="en-US" sz="1600" dirty="0" smtClean="0">
                <a:latin typeface="Calibri"/>
                <a:cs typeface="Calibri"/>
              </a:rPr>
              <a:t>Utility</a:t>
            </a:r>
            <a:r>
              <a:rPr lang="en-US" sz="1600" dirty="0">
                <a:latin typeface="Calibri"/>
                <a:cs typeface="Calibri"/>
              </a:rPr>
              <a:t>/Grid Operator</a:t>
            </a:r>
          </a:p>
        </p:txBody>
      </p:sp>
      <p:pic>
        <p:nvPicPr>
          <p:cNvPr id="11"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08775" y="1447800"/>
            <a:ext cx="2057400" cy="1200150"/>
          </a:xfrm>
          <a:prstGeom prst="rect">
            <a:avLst/>
          </a:prstGeom>
          <a:noFill/>
          <a:ln>
            <a:noFill/>
          </a:ln>
          <a:effectLst>
            <a:outerShdw blurRad="50800" dist="38100" dir="2700000" algn="tl" rotWithShape="0">
              <a:srgbClr val="000000">
                <a:alpha val="42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EnernocLogo.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80175" y="2667000"/>
            <a:ext cx="24574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 descr="MC90043481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73387" y="4391025"/>
            <a:ext cx="14001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MC900434814.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59387" y="45720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8"/>
          <p:cNvSpPr txBox="1">
            <a:spLocks noChangeArrowheads="1"/>
          </p:cNvSpPr>
          <p:nvPr/>
        </p:nvSpPr>
        <p:spPr bwMode="auto">
          <a:xfrm>
            <a:off x="2668587" y="5562600"/>
            <a:ext cx="1982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defRPr sz="1600">
                <a:latin typeface="Calibri"/>
                <a:cs typeface="Calibri"/>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pPr algn="ctr"/>
            <a:r>
              <a:rPr lang="en-US" dirty="0"/>
              <a:t>Institutional</a:t>
            </a:r>
          </a:p>
        </p:txBody>
      </p:sp>
      <p:sp>
        <p:nvSpPr>
          <p:cNvPr id="16" name="TextBox 8"/>
          <p:cNvSpPr txBox="1">
            <a:spLocks noChangeArrowheads="1"/>
          </p:cNvSpPr>
          <p:nvPr/>
        </p:nvSpPr>
        <p:spPr bwMode="auto">
          <a:xfrm>
            <a:off x="4802187" y="5562600"/>
            <a:ext cx="1982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eaLnBrk="1" hangingPunct="1">
              <a:defRPr sz="1600">
                <a:latin typeface="Calibri"/>
                <a:cs typeface="Calibri"/>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r>
              <a:rPr lang="en-US" dirty="0"/>
              <a:t>Commercial</a:t>
            </a:r>
          </a:p>
        </p:txBody>
      </p:sp>
      <p:sp>
        <p:nvSpPr>
          <p:cNvPr id="17" name="Rounded Rectangle 16"/>
          <p:cNvSpPr>
            <a:spLocks noChangeArrowheads="1"/>
          </p:cNvSpPr>
          <p:nvPr/>
        </p:nvSpPr>
        <p:spPr bwMode="auto">
          <a:xfrm>
            <a:off x="534987" y="4572000"/>
            <a:ext cx="1978025" cy="1398588"/>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18" name="TextBox 8"/>
          <p:cNvSpPr txBox="1">
            <a:spLocks noChangeArrowheads="1"/>
          </p:cNvSpPr>
          <p:nvPr/>
        </p:nvSpPr>
        <p:spPr bwMode="auto">
          <a:xfrm>
            <a:off x="534987" y="5589588"/>
            <a:ext cx="1981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defRPr sz="1600">
                <a:latin typeface="Calibri"/>
                <a:cs typeface="Calibri"/>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pPr algn="ctr"/>
            <a:r>
              <a:rPr lang="en-US" dirty="0"/>
              <a:t>Industrial</a:t>
            </a:r>
          </a:p>
        </p:txBody>
      </p:sp>
      <p:pic>
        <p:nvPicPr>
          <p:cNvPr id="19" name="Picture 9223" descr="MC900431556.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68387" y="467518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Bent Arrow 77"/>
          <p:cNvSpPr>
            <a:spLocks/>
          </p:cNvSpPr>
          <p:nvPr/>
        </p:nvSpPr>
        <p:spPr bwMode="auto">
          <a:xfrm rot="10800000">
            <a:off x="6784975" y="3352800"/>
            <a:ext cx="1066800" cy="1752600"/>
          </a:xfrm>
          <a:custGeom>
            <a:avLst/>
            <a:gdLst>
              <a:gd name="T0" fmla="*/ 0 w 1066800"/>
              <a:gd name="T1" fmla="*/ 1752600 h 1752600"/>
              <a:gd name="T2" fmla="*/ 0 w 1066800"/>
              <a:gd name="T3" fmla="*/ 600075 h 1752600"/>
              <a:gd name="T4" fmla="*/ 466725 w 1066800"/>
              <a:gd name="T5" fmla="*/ 133350 h 1752600"/>
              <a:gd name="T6" fmla="*/ 800100 w 1066800"/>
              <a:gd name="T7" fmla="*/ 133350 h 1752600"/>
              <a:gd name="T8" fmla="*/ 800100 w 1066800"/>
              <a:gd name="T9" fmla="*/ 0 h 1752600"/>
              <a:gd name="T10" fmla="*/ 1066800 w 1066800"/>
              <a:gd name="T11" fmla="*/ 266700 h 1752600"/>
              <a:gd name="T12" fmla="*/ 800100 w 1066800"/>
              <a:gd name="T13" fmla="*/ 533400 h 1752600"/>
              <a:gd name="T14" fmla="*/ 800100 w 1066800"/>
              <a:gd name="T15" fmla="*/ 400050 h 1752600"/>
              <a:gd name="T16" fmla="*/ 466725 w 1066800"/>
              <a:gd name="T17" fmla="*/ 400050 h 1752600"/>
              <a:gd name="T18" fmla="*/ 266700 w 1066800"/>
              <a:gd name="T19" fmla="*/ 600075 h 1752600"/>
              <a:gd name="T20" fmla="*/ 266700 w 1066800"/>
              <a:gd name="T21" fmla="*/ 1752600 h 1752600"/>
              <a:gd name="T22" fmla="*/ 0 w 1066800"/>
              <a:gd name="T23" fmla="*/ 1752600 h 1752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66800" h="1752600">
                <a:moveTo>
                  <a:pt x="0" y="1752600"/>
                </a:moveTo>
                <a:lnTo>
                  <a:pt x="0" y="600075"/>
                </a:lnTo>
                <a:cubicBezTo>
                  <a:pt x="0" y="342310"/>
                  <a:pt x="208960" y="133350"/>
                  <a:pt x="466725" y="133350"/>
                </a:cubicBezTo>
                <a:lnTo>
                  <a:pt x="800100" y="133350"/>
                </a:lnTo>
                <a:lnTo>
                  <a:pt x="800100" y="0"/>
                </a:lnTo>
                <a:lnTo>
                  <a:pt x="1066800" y="266700"/>
                </a:lnTo>
                <a:lnTo>
                  <a:pt x="800100" y="533400"/>
                </a:lnTo>
                <a:lnTo>
                  <a:pt x="800100" y="400050"/>
                </a:lnTo>
                <a:lnTo>
                  <a:pt x="466725" y="400050"/>
                </a:lnTo>
                <a:cubicBezTo>
                  <a:pt x="356254" y="400050"/>
                  <a:pt x="266700" y="489604"/>
                  <a:pt x="266700" y="600075"/>
                </a:cubicBezTo>
                <a:lnTo>
                  <a:pt x="266700" y="1752600"/>
                </a:lnTo>
                <a:lnTo>
                  <a:pt x="0" y="1752600"/>
                </a:lnTo>
                <a:close/>
              </a:path>
            </a:pathLst>
          </a:cu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pPr>
              <a:defRPr/>
            </a:pPr>
            <a:endParaRPr lang="en-US"/>
          </a:p>
        </p:txBody>
      </p:sp>
      <p:sp>
        <p:nvSpPr>
          <p:cNvPr id="21" name="Right Arrow 20"/>
          <p:cNvSpPr>
            <a:spLocks noChangeArrowheads="1"/>
          </p:cNvSpPr>
          <p:nvPr/>
        </p:nvSpPr>
        <p:spPr bwMode="auto">
          <a:xfrm>
            <a:off x="3279775" y="1447800"/>
            <a:ext cx="2971800" cy="795338"/>
          </a:xfrm>
          <a:prstGeom prst="rightArrow">
            <a:avLst>
              <a:gd name="adj1" fmla="val 50000"/>
              <a:gd name="adj2" fmla="val 50001"/>
            </a:avLst>
          </a:prstGeom>
          <a:gradFill rotWithShape="1">
            <a:gsLst>
              <a:gs pos="0">
                <a:srgbClr val="F9E9E9"/>
              </a:gs>
              <a:gs pos="64999">
                <a:srgbClr val="EEC8C8"/>
              </a:gs>
              <a:gs pos="100000">
                <a:srgbClr val="E8B0B0"/>
              </a:gs>
            </a:gsLst>
            <a:lin ang="5400000" scaled="1"/>
          </a:gradFill>
          <a:ln w="9525">
            <a:solidFill>
              <a:srgbClr val="9A4E4E"/>
            </a:solidFill>
            <a:miter lim="800000"/>
            <a:headEnd/>
            <a:tailEnd/>
          </a:ln>
          <a:effectLst>
            <a:outerShdw blurRad="40000" dist="20000" dir="5400000" rotWithShape="0">
              <a:srgbClr val="000000">
                <a:alpha val="37999"/>
              </a:srgbClr>
            </a:outerShdw>
          </a:effectLst>
        </p:spPr>
        <p:txBody>
          <a:bodyPr/>
          <a:lstStyle/>
          <a:p>
            <a:pPr>
              <a:defRPr/>
            </a:pPr>
            <a:r>
              <a:rPr lang="en-US" sz="2000" dirty="0" smtClean="0">
                <a:solidFill>
                  <a:schemeClr val="dk1"/>
                </a:solidFill>
                <a:latin typeface="Calibri"/>
                <a:ea typeface="+mn-ea"/>
                <a:cs typeface="Calibri"/>
              </a:rPr>
              <a:t>Demand </a:t>
            </a:r>
            <a:r>
              <a:rPr lang="en-US" sz="2000" dirty="0">
                <a:solidFill>
                  <a:schemeClr val="dk1"/>
                </a:solidFill>
                <a:latin typeface="Calibri"/>
                <a:ea typeface="+mn-ea"/>
                <a:cs typeface="Calibri"/>
              </a:rPr>
              <a:t>Response Event</a:t>
            </a:r>
          </a:p>
        </p:txBody>
      </p:sp>
      <p:sp>
        <p:nvSpPr>
          <p:cNvPr id="22" name="Bent Arrow 80"/>
          <p:cNvSpPr>
            <a:spLocks/>
          </p:cNvSpPr>
          <p:nvPr/>
        </p:nvSpPr>
        <p:spPr bwMode="auto">
          <a:xfrm rot="5400000" flipH="1">
            <a:off x="7186613" y="4456112"/>
            <a:ext cx="1066800" cy="1755775"/>
          </a:xfrm>
          <a:custGeom>
            <a:avLst/>
            <a:gdLst>
              <a:gd name="T0" fmla="*/ 0 w 1066800"/>
              <a:gd name="T1" fmla="*/ 1755775 h 1755775"/>
              <a:gd name="T2" fmla="*/ 0 w 1066800"/>
              <a:gd name="T3" fmla="*/ 600075 h 1755775"/>
              <a:gd name="T4" fmla="*/ 466725 w 1066800"/>
              <a:gd name="T5" fmla="*/ 133350 h 1755775"/>
              <a:gd name="T6" fmla="*/ 800100 w 1066800"/>
              <a:gd name="T7" fmla="*/ 133350 h 1755775"/>
              <a:gd name="T8" fmla="*/ 800100 w 1066800"/>
              <a:gd name="T9" fmla="*/ 0 h 1755775"/>
              <a:gd name="T10" fmla="*/ 1066800 w 1066800"/>
              <a:gd name="T11" fmla="*/ 266700 h 1755775"/>
              <a:gd name="T12" fmla="*/ 800100 w 1066800"/>
              <a:gd name="T13" fmla="*/ 533400 h 1755775"/>
              <a:gd name="T14" fmla="*/ 800100 w 1066800"/>
              <a:gd name="T15" fmla="*/ 400050 h 1755775"/>
              <a:gd name="T16" fmla="*/ 466725 w 1066800"/>
              <a:gd name="T17" fmla="*/ 400050 h 1755775"/>
              <a:gd name="T18" fmla="*/ 266700 w 1066800"/>
              <a:gd name="T19" fmla="*/ 600075 h 1755775"/>
              <a:gd name="T20" fmla="*/ 266700 w 1066800"/>
              <a:gd name="T21" fmla="*/ 1755775 h 1755775"/>
              <a:gd name="T22" fmla="*/ 0 w 1066800"/>
              <a:gd name="T23" fmla="*/ 1755775 h 17557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66800" h="1755775">
                <a:moveTo>
                  <a:pt x="0" y="1755775"/>
                </a:moveTo>
                <a:lnTo>
                  <a:pt x="0" y="600075"/>
                </a:lnTo>
                <a:cubicBezTo>
                  <a:pt x="0" y="342310"/>
                  <a:pt x="208960" y="133350"/>
                  <a:pt x="466725" y="133350"/>
                </a:cubicBezTo>
                <a:lnTo>
                  <a:pt x="800100" y="133350"/>
                </a:lnTo>
                <a:lnTo>
                  <a:pt x="800100" y="0"/>
                </a:lnTo>
                <a:lnTo>
                  <a:pt x="1066800" y="266700"/>
                </a:lnTo>
                <a:lnTo>
                  <a:pt x="800100" y="533400"/>
                </a:lnTo>
                <a:lnTo>
                  <a:pt x="800100" y="400050"/>
                </a:lnTo>
                <a:lnTo>
                  <a:pt x="466725" y="400050"/>
                </a:lnTo>
                <a:cubicBezTo>
                  <a:pt x="356254" y="400050"/>
                  <a:pt x="266700" y="489604"/>
                  <a:pt x="266700" y="600075"/>
                </a:cubicBezTo>
                <a:lnTo>
                  <a:pt x="266700" y="1755775"/>
                </a:lnTo>
                <a:lnTo>
                  <a:pt x="0" y="1755775"/>
                </a:lnTo>
                <a:close/>
              </a:path>
            </a:pathLst>
          </a:custGeom>
          <a:gradFill rotWithShape="1">
            <a:gsLst>
              <a:gs pos="0">
                <a:srgbClr val="EFF7E8"/>
              </a:gs>
              <a:gs pos="64999">
                <a:srgbClr val="D6E9C4"/>
              </a:gs>
              <a:gs pos="100000">
                <a:srgbClr val="C5E2AA"/>
              </a:gs>
            </a:gsLst>
            <a:lin ang="5400000" scaled="1"/>
          </a:gradFill>
          <a:ln w="9525" cap="flat" cmpd="sng">
            <a:solidFill>
              <a:srgbClr val="61881B"/>
            </a:solidFill>
            <a:prstDash val="solid"/>
            <a:round/>
            <a:headEnd type="none" w="med" len="med"/>
            <a:tailEnd type="none" w="med" len="med"/>
          </a:ln>
          <a:effectLst>
            <a:outerShdw blurRad="40000" dist="20000" dir="5400000" rotWithShape="0">
              <a:srgbClr val="000000">
                <a:alpha val="37999"/>
              </a:srgbClr>
            </a:outerShdw>
          </a:effectLst>
        </p:spPr>
        <p:txBody>
          <a:bodyPr/>
          <a:lstStyle/>
          <a:p>
            <a:pPr>
              <a:defRPr/>
            </a:pPr>
            <a:endParaRPr lang="en-US"/>
          </a:p>
        </p:txBody>
      </p:sp>
      <p:sp>
        <p:nvSpPr>
          <p:cNvPr id="23" name="Up Arrow 22"/>
          <p:cNvSpPr>
            <a:spLocks noChangeArrowheads="1"/>
          </p:cNvSpPr>
          <p:nvPr/>
        </p:nvSpPr>
        <p:spPr bwMode="auto">
          <a:xfrm>
            <a:off x="8080375" y="3352800"/>
            <a:ext cx="533400" cy="1295400"/>
          </a:xfrm>
          <a:prstGeom prst="upArrow">
            <a:avLst>
              <a:gd name="adj1" fmla="val 50000"/>
              <a:gd name="adj2" fmla="val 49999"/>
            </a:avLst>
          </a:prstGeom>
          <a:gradFill rotWithShape="1">
            <a:gsLst>
              <a:gs pos="0">
                <a:srgbClr val="EFF7E8"/>
              </a:gs>
              <a:gs pos="64999">
                <a:srgbClr val="D6E9C4"/>
              </a:gs>
              <a:gs pos="100000">
                <a:srgbClr val="C5E2AA"/>
              </a:gs>
            </a:gsLst>
            <a:lin ang="5400000" scaled="1"/>
          </a:gradFill>
          <a:ln w="9525">
            <a:solidFill>
              <a:srgbClr val="61881B"/>
            </a:solidFill>
            <a:miter lim="800000"/>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24" name="TextBox 9239"/>
          <p:cNvSpPr txBox="1">
            <a:spLocks noChangeArrowheads="1"/>
          </p:cNvSpPr>
          <p:nvPr/>
        </p:nvSpPr>
        <p:spPr bwMode="auto">
          <a:xfrm rot="5400000">
            <a:off x="7000875" y="3803650"/>
            <a:ext cx="1454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dirty="0">
                <a:solidFill>
                  <a:schemeClr val="dk1"/>
                </a:solidFill>
                <a:latin typeface="Calibri"/>
                <a:ea typeface="+mn-ea"/>
                <a:cs typeface="Calibri"/>
              </a:rPr>
              <a:t>Notification</a:t>
            </a:r>
          </a:p>
        </p:txBody>
      </p:sp>
      <p:sp>
        <p:nvSpPr>
          <p:cNvPr id="25" name="TextBox 85"/>
          <p:cNvSpPr txBox="1">
            <a:spLocks noChangeArrowheads="1"/>
          </p:cNvSpPr>
          <p:nvPr/>
        </p:nvSpPr>
        <p:spPr bwMode="auto">
          <a:xfrm>
            <a:off x="6861175" y="5486400"/>
            <a:ext cx="1175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dirty="0">
                <a:latin typeface="Calibri"/>
                <a:cs typeface="Calibri"/>
              </a:rPr>
              <a:t>Feedback</a:t>
            </a:r>
          </a:p>
        </p:txBody>
      </p:sp>
      <p:sp>
        <p:nvSpPr>
          <p:cNvPr id="3" name="Slide Number Placeholder 2"/>
          <p:cNvSpPr>
            <a:spLocks noGrp="1"/>
          </p:cNvSpPr>
          <p:nvPr>
            <p:ph type="sldNum" sz="quarter" idx="10"/>
          </p:nvPr>
        </p:nvSpPr>
        <p:spPr/>
        <p:txBody>
          <a:bodyPr/>
          <a:lstStyle/>
          <a:p>
            <a:fld id="{8BE75BF4-F827-664A-A667-67002CB07057}" type="slidenum">
              <a:rPr lang="en-US" smtClean="0"/>
              <a:pPr/>
              <a:t>6</a:t>
            </a:fld>
            <a:endParaRPr lang="en-US"/>
          </a:p>
        </p:txBody>
      </p:sp>
      <p:sp>
        <p:nvSpPr>
          <p:cNvPr id="27" name="Oval 26"/>
          <p:cNvSpPr/>
          <p:nvPr/>
        </p:nvSpPr>
        <p:spPr bwMode="auto">
          <a:xfrm>
            <a:off x="533400" y="1295400"/>
            <a:ext cx="381000" cy="381000"/>
          </a:xfrm>
          <a:prstGeom prst="ellipse">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libri"/>
                <a:ea typeface="ＭＳ Ｐゴシック" charset="0"/>
                <a:cs typeface="Calibri"/>
              </a:rPr>
              <a:t>1</a:t>
            </a:r>
            <a:endParaRPr kumimoji="0" lang="en-US" sz="1600" b="1" i="0" u="none" strike="noStrike" cap="none" normalizeH="0" baseline="0" dirty="0">
              <a:ln>
                <a:noFill/>
              </a:ln>
              <a:solidFill>
                <a:srgbClr val="000000"/>
              </a:solidFill>
              <a:effectLst/>
              <a:latin typeface="Calibri"/>
              <a:ea typeface="ＭＳ Ｐゴシック" charset="0"/>
              <a:cs typeface="Calibri"/>
            </a:endParaRPr>
          </a:p>
        </p:txBody>
      </p:sp>
      <p:sp>
        <p:nvSpPr>
          <p:cNvPr id="28" name="Oval 27"/>
          <p:cNvSpPr/>
          <p:nvPr/>
        </p:nvSpPr>
        <p:spPr bwMode="auto">
          <a:xfrm>
            <a:off x="6324600" y="1295400"/>
            <a:ext cx="381000" cy="381000"/>
          </a:xfrm>
          <a:prstGeom prst="ellipse">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libri"/>
                <a:ea typeface="ＭＳ Ｐゴシック" charset="0"/>
                <a:cs typeface="Calibri"/>
              </a:rPr>
              <a:t>2</a:t>
            </a:r>
            <a:endParaRPr kumimoji="0" lang="en-US" sz="1600" b="1" i="0" u="none" strike="noStrike" cap="none" normalizeH="0" baseline="0" dirty="0">
              <a:ln>
                <a:noFill/>
              </a:ln>
              <a:solidFill>
                <a:srgbClr val="000000"/>
              </a:solidFill>
              <a:effectLst/>
              <a:latin typeface="Calibri"/>
              <a:ea typeface="ＭＳ Ｐゴシック" charset="0"/>
              <a:cs typeface="Calibri"/>
            </a:endParaRPr>
          </a:p>
        </p:txBody>
      </p:sp>
      <p:sp>
        <p:nvSpPr>
          <p:cNvPr id="29" name="Rectangular Callout 28"/>
          <p:cNvSpPr/>
          <p:nvPr/>
        </p:nvSpPr>
        <p:spPr bwMode="auto">
          <a:xfrm>
            <a:off x="762000" y="3962400"/>
            <a:ext cx="5867400" cy="533400"/>
          </a:xfrm>
          <a:prstGeom prst="wedgeRectCallout">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a:extLst/>
        </p:spPr>
        <p:txBody>
          <a:bodyPr/>
          <a:lstStyle/>
          <a:p>
            <a:pPr algn="ctr"/>
            <a:r>
              <a:rPr lang="en-US" sz="2000" dirty="0">
                <a:solidFill>
                  <a:srgbClr val="000000"/>
                </a:solidFill>
                <a:latin typeface="Calibri"/>
                <a:ea typeface="ＭＳ Ｐゴシック" charset="0"/>
                <a:cs typeface="Calibri"/>
              </a:rPr>
              <a:t>Execute Energy Reduction Plans</a:t>
            </a:r>
          </a:p>
        </p:txBody>
      </p:sp>
      <p:sp>
        <p:nvSpPr>
          <p:cNvPr id="30" name="Oval 29"/>
          <p:cNvSpPr/>
          <p:nvPr/>
        </p:nvSpPr>
        <p:spPr bwMode="auto">
          <a:xfrm>
            <a:off x="838200" y="4038600"/>
            <a:ext cx="381000" cy="381000"/>
          </a:xfrm>
          <a:prstGeom prst="ellipse">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libri"/>
                <a:ea typeface="ＭＳ Ｐゴシック" charset="0"/>
                <a:cs typeface="Calibri"/>
              </a:rPr>
              <a:t>3</a:t>
            </a:r>
            <a:endParaRPr kumimoji="0" lang="en-US" sz="1600" b="1" i="0" u="none" strike="noStrike" cap="none" normalizeH="0" baseline="0" dirty="0">
              <a:ln>
                <a:noFill/>
              </a:ln>
              <a:solidFill>
                <a:srgbClr val="000000"/>
              </a:solidFill>
              <a:effectLst/>
              <a:latin typeface="Calibri"/>
              <a:ea typeface="ＭＳ Ｐゴシック" charset="0"/>
              <a:cs typeface="Calibri"/>
            </a:endParaRPr>
          </a:p>
        </p:txBody>
      </p:sp>
    </p:spTree>
    <p:extLst>
      <p:ext uri="{BB962C8B-B14F-4D97-AF65-F5344CB8AC3E}">
        <p14:creationId xmlns:p14="http://schemas.microsoft.com/office/powerpoint/2010/main" val="20108956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Quality Attribute Scenarios</a:t>
            </a:r>
            <a:endParaRPr lang="en-US" dirty="0"/>
          </a:p>
        </p:txBody>
      </p:sp>
      <p:sp>
        <p:nvSpPr>
          <p:cNvPr id="3" name="Content Placeholder 2"/>
          <p:cNvSpPr>
            <a:spLocks noGrp="1"/>
          </p:cNvSpPr>
          <p:nvPr>
            <p:ph idx="1"/>
          </p:nvPr>
        </p:nvSpPr>
        <p:spPr/>
        <p:txBody>
          <a:bodyPr/>
          <a:lstStyle/>
          <a:p>
            <a:r>
              <a:rPr lang="en-US" b="1" dirty="0" smtClean="0"/>
              <a:t>QA12 Security</a:t>
            </a:r>
            <a:r>
              <a:rPr lang="en-US" b="1" dirty="0"/>
              <a:t>: </a:t>
            </a:r>
            <a:r>
              <a:rPr lang="en-US" dirty="0"/>
              <a:t>An attacker wishes to disrupt or manipulate a DR network in order to interrupt commercial or industrial operations or potentially damage equipment. The VTN does not respond to any illegitimate requests from unrecognized VENs or rogue applications. </a:t>
            </a:r>
          </a:p>
          <a:p>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60</a:t>
            </a:fld>
            <a:endParaRPr lang="en-US"/>
          </a:p>
        </p:txBody>
      </p:sp>
    </p:spTree>
    <p:extLst>
      <p:ext uri="{BB962C8B-B14F-4D97-AF65-F5344CB8AC3E}">
        <p14:creationId xmlns:p14="http://schemas.microsoft.com/office/powerpoint/2010/main" val="36478951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Business Constraints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981106891"/>
              </p:ext>
            </p:extLst>
          </p:nvPr>
        </p:nvGraphicFramePr>
        <p:xfrm>
          <a:off x="533400" y="1447800"/>
          <a:ext cx="8001000" cy="3276600"/>
        </p:xfrm>
        <a:graphic>
          <a:graphicData uri="http://schemas.openxmlformats.org/drawingml/2006/table">
            <a:tbl>
              <a:tblPr firstRow="1" bandRow="1">
                <a:tableStyleId>{616DA210-FB5B-4158-B5E0-FEB733F419BA}</a:tableStyleId>
              </a:tblPr>
              <a:tblGrid>
                <a:gridCol w="2090351"/>
                <a:gridCol w="5910649"/>
              </a:tblGrid>
              <a:tr h="370755">
                <a:tc>
                  <a:txBody>
                    <a:bodyPr/>
                    <a:lstStyle/>
                    <a:p>
                      <a:pPr algn="ctr"/>
                      <a:r>
                        <a:rPr lang="en-US" sz="1600" dirty="0" smtClean="0"/>
                        <a:t>Constraint</a:t>
                      </a:r>
                      <a:endParaRPr lang="en-US" sz="1600" dirty="0"/>
                    </a:p>
                  </a:txBody>
                  <a:tcPr marT="45711" marB="45711"/>
                </a:tc>
                <a:tc>
                  <a:txBody>
                    <a:bodyPr/>
                    <a:lstStyle/>
                    <a:p>
                      <a:pPr algn="ctr"/>
                      <a:r>
                        <a:rPr lang="en-US" sz="1600" dirty="0" smtClean="0"/>
                        <a:t>Description</a:t>
                      </a:r>
                      <a:endParaRPr lang="en-US" sz="1600" dirty="0"/>
                    </a:p>
                  </a:txBody>
                  <a:tcPr marT="45711" marB="45711"/>
                </a:tc>
              </a:tr>
              <a:tr h="370755">
                <a:tc>
                  <a:txBody>
                    <a:bodyPr/>
                    <a:lstStyle/>
                    <a:p>
                      <a:r>
                        <a:rPr lang="en-US" sz="1600" dirty="0" smtClean="0"/>
                        <a:t>Cost Limitation</a:t>
                      </a:r>
                      <a:endParaRPr lang="en-US" sz="1600" dirty="0"/>
                    </a:p>
                  </a:txBody>
                  <a:tcPr marT="45711" marB="45711"/>
                </a:tc>
                <a:tc>
                  <a:txBody>
                    <a:bodyPr/>
                    <a:lstStyle/>
                    <a:p>
                      <a:r>
                        <a:rPr lang="en-US" sz="1600" dirty="0" smtClean="0"/>
                        <a:t>Fixed budget and schedule for studio project</a:t>
                      </a:r>
                      <a:endParaRPr lang="en-US" sz="1600" b="0" dirty="0"/>
                    </a:p>
                  </a:txBody>
                  <a:tcPr marT="45711" marB="45711"/>
                </a:tc>
              </a:tr>
              <a:tr h="370755">
                <a:tc>
                  <a:txBody>
                    <a:bodyPr/>
                    <a:lstStyle/>
                    <a:p>
                      <a:r>
                        <a:rPr lang="en-US" sz="1600" dirty="0" smtClean="0"/>
                        <a:t>Schedule Limitation</a:t>
                      </a:r>
                      <a:endParaRPr lang="en-US" sz="1600" dirty="0"/>
                    </a:p>
                  </a:txBody>
                  <a:tcPr marT="45711" marB="45711"/>
                </a:tc>
                <a:tc>
                  <a:txBody>
                    <a:bodyPr/>
                    <a:lstStyle/>
                    <a:p>
                      <a:r>
                        <a:rPr lang="en-US" sz="1600" dirty="0" smtClean="0"/>
                        <a:t>Incremental delivery</a:t>
                      </a:r>
                      <a:endParaRPr lang="en-US" sz="1600" dirty="0"/>
                    </a:p>
                  </a:txBody>
                  <a:tcPr marT="45711" marB="45711"/>
                </a:tc>
              </a:tr>
              <a:tr h="640059">
                <a:tc>
                  <a:txBody>
                    <a:bodyPr/>
                    <a:lstStyle/>
                    <a:p>
                      <a:r>
                        <a:rPr lang="en-US" sz="1600" dirty="0" smtClean="0"/>
                        <a:t>Legal</a:t>
                      </a:r>
                      <a:r>
                        <a:rPr lang="en-US" sz="1600" baseline="0" dirty="0" smtClean="0"/>
                        <a:t> Restriction</a:t>
                      </a:r>
                      <a:endParaRPr lang="en-US" sz="1600" dirty="0"/>
                    </a:p>
                  </a:txBody>
                  <a:tcPr marT="45711" marB="45711"/>
                </a:tc>
                <a:tc>
                  <a:txBody>
                    <a:bodyPr/>
                    <a:lstStyle/>
                    <a:p>
                      <a:pPr marL="285750" indent="-285750">
                        <a:buFont typeface="Arial" pitchFamily="34" charset="0"/>
                        <a:buChar char="•"/>
                      </a:pPr>
                      <a:r>
                        <a:rPr lang="en-US" sz="1600" dirty="0" smtClean="0"/>
                        <a:t>No third-party libraries or components</a:t>
                      </a:r>
                      <a:r>
                        <a:rPr lang="en-US" sz="1600" baseline="0" dirty="0" smtClean="0"/>
                        <a:t> </a:t>
                      </a:r>
                    </a:p>
                    <a:p>
                      <a:pPr marL="285750" indent="-285750">
                        <a:buFont typeface="Arial" pitchFamily="34" charset="0"/>
                        <a:buChar char="•"/>
                      </a:pPr>
                      <a:r>
                        <a:rPr lang="en-US" sz="1600" baseline="0" dirty="0" smtClean="0"/>
                        <a:t>Nondisclosure and waiver of intellectual rights</a:t>
                      </a:r>
                      <a:endParaRPr lang="en-US" sz="1600" dirty="0"/>
                    </a:p>
                  </a:txBody>
                  <a:tcPr marT="45711" marB="45711"/>
                </a:tc>
              </a:tr>
              <a:tr h="914378">
                <a:tc>
                  <a:txBody>
                    <a:bodyPr/>
                    <a:lstStyle/>
                    <a:p>
                      <a:r>
                        <a:rPr lang="en-US" sz="1600" dirty="0" smtClean="0"/>
                        <a:t>Market Restriction</a:t>
                      </a:r>
                      <a:endParaRPr lang="en-US" sz="1600" dirty="0"/>
                    </a:p>
                  </a:txBody>
                  <a:tcPr marT="45711" marB="45711"/>
                </a:tc>
                <a:tc>
                  <a:txBody>
                    <a:bodyPr/>
                    <a:lstStyle/>
                    <a:p>
                      <a:pPr marL="285750" indent="-285750">
                        <a:buFont typeface="Arial" pitchFamily="34" charset="0"/>
                        <a:buChar char="•"/>
                      </a:pPr>
                      <a:r>
                        <a:rPr lang="en-US" sz="1600" dirty="0" smtClean="0"/>
                        <a:t>Simple, understandable design and implementation</a:t>
                      </a:r>
                    </a:p>
                    <a:p>
                      <a:pPr marL="285750" indent="-285750">
                        <a:buFont typeface="Arial" pitchFamily="34" charset="0"/>
                        <a:buChar char="•"/>
                      </a:pPr>
                      <a:r>
                        <a:rPr lang="en-US" sz="1600" dirty="0" smtClean="0"/>
                        <a:t>Supports</a:t>
                      </a:r>
                      <a:r>
                        <a:rPr lang="en-US" sz="1600" baseline="0" dirty="0" smtClean="0"/>
                        <a:t> the </a:t>
                      </a:r>
                      <a:r>
                        <a:rPr lang="en-US" sz="1600" baseline="0" dirty="0" err="1" smtClean="0"/>
                        <a:t>OpenADR</a:t>
                      </a:r>
                      <a:r>
                        <a:rPr lang="en-US" sz="1600" baseline="0" dirty="0" smtClean="0"/>
                        <a:t> 2.0 specification</a:t>
                      </a:r>
                    </a:p>
                    <a:p>
                      <a:pPr marL="285750" indent="-285750">
                        <a:buFont typeface="Arial" pitchFamily="34" charset="0"/>
                        <a:buChar char="•"/>
                      </a:pPr>
                      <a:r>
                        <a:rPr lang="en-US" sz="1600" baseline="0" dirty="0" smtClean="0"/>
                        <a:t>Uses industry standard protocols</a:t>
                      </a:r>
                      <a:endParaRPr lang="en-US" sz="1600" dirty="0"/>
                    </a:p>
                  </a:txBody>
                  <a:tcPr marT="45711" marB="45711"/>
                </a:tc>
              </a:tr>
              <a:tr h="609898">
                <a:tc>
                  <a:txBody>
                    <a:bodyPr/>
                    <a:lstStyle/>
                    <a:p>
                      <a:r>
                        <a:rPr lang="en-US" sz="1600" dirty="0" smtClean="0"/>
                        <a:t>Logistical Demands</a:t>
                      </a:r>
                      <a:endParaRPr lang="en-US" sz="1600" dirty="0"/>
                    </a:p>
                  </a:txBody>
                  <a:tcPr marT="45711" marB="45711"/>
                </a:tc>
                <a:tc>
                  <a:txBody>
                    <a:bodyPr/>
                    <a:lstStyle/>
                    <a:p>
                      <a:r>
                        <a:rPr lang="en-US" sz="1600" dirty="0" smtClean="0"/>
                        <a:t>Public cloud infrastructure</a:t>
                      </a:r>
                      <a:r>
                        <a:rPr lang="en-US" sz="1600" baseline="0" dirty="0" smtClean="0"/>
                        <a:t> may be necessary for demonstrating the required scale and performance</a:t>
                      </a:r>
                      <a:endParaRPr lang="en-US" sz="1600" dirty="0"/>
                    </a:p>
                  </a:txBody>
                  <a:tcPr marT="45711" marB="45711"/>
                </a:tc>
              </a:tr>
            </a:tbl>
          </a:graphicData>
        </a:graphic>
      </p:graphicFrame>
    </p:spTree>
    <p:extLst>
      <p:ext uri="{BB962C8B-B14F-4D97-AF65-F5344CB8AC3E}">
        <p14:creationId xmlns:p14="http://schemas.microsoft.com/office/powerpoint/2010/main" val="40107015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Technical Constraints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44065015"/>
              </p:ext>
            </p:extLst>
          </p:nvPr>
        </p:nvGraphicFramePr>
        <p:xfrm>
          <a:off x="533400" y="1447800"/>
          <a:ext cx="8001000" cy="4109517"/>
        </p:xfrm>
        <a:graphic>
          <a:graphicData uri="http://schemas.openxmlformats.org/drawingml/2006/table">
            <a:tbl>
              <a:tblPr firstRow="1" bandRow="1">
                <a:tableStyleId>{616DA210-FB5B-4158-B5E0-FEB733F419BA}</a:tableStyleId>
              </a:tblPr>
              <a:tblGrid>
                <a:gridCol w="2265769"/>
                <a:gridCol w="5735231"/>
              </a:tblGrid>
              <a:tr h="218395">
                <a:tc>
                  <a:txBody>
                    <a:bodyPr/>
                    <a:lstStyle/>
                    <a:p>
                      <a:pPr algn="ctr"/>
                      <a:r>
                        <a:rPr lang="en-US" sz="1600" dirty="0" smtClean="0"/>
                        <a:t>Constraint</a:t>
                      </a:r>
                      <a:endParaRPr lang="en-US" sz="1600" dirty="0"/>
                    </a:p>
                  </a:txBody>
                  <a:tcPr marT="45715" marB="45715"/>
                </a:tc>
                <a:tc>
                  <a:txBody>
                    <a:bodyPr/>
                    <a:lstStyle/>
                    <a:p>
                      <a:pPr algn="ctr"/>
                      <a:r>
                        <a:rPr lang="en-US" sz="1600" dirty="0" smtClean="0"/>
                        <a:t>Description</a:t>
                      </a:r>
                      <a:endParaRPr lang="en-US" sz="1600" dirty="0"/>
                    </a:p>
                  </a:txBody>
                  <a:tcPr marT="45715" marB="45715"/>
                </a:tc>
              </a:tr>
              <a:tr h="822916">
                <a:tc>
                  <a:txBody>
                    <a:bodyPr/>
                    <a:lstStyle/>
                    <a:p>
                      <a:r>
                        <a:rPr lang="en-US" sz="1600" dirty="0" smtClean="0"/>
                        <a:t>Operating</a:t>
                      </a:r>
                      <a:r>
                        <a:rPr lang="en-US" sz="1600" baseline="0" dirty="0" smtClean="0"/>
                        <a:t> System</a:t>
                      </a:r>
                      <a:endParaRPr lang="en-US" sz="1600" dirty="0">
                        <a:latin typeface="+mn-lt"/>
                      </a:endParaRPr>
                    </a:p>
                  </a:txBody>
                  <a:tcPr marT="45715" marB="45715"/>
                </a:tc>
                <a:tc>
                  <a:txBody>
                    <a:bodyPr/>
                    <a:lstStyle/>
                    <a:p>
                      <a:pPr marL="285750" indent="-285750">
                        <a:buFont typeface="Arial" pitchFamily="34" charset="0"/>
                        <a:buChar char="•"/>
                      </a:pPr>
                      <a:r>
                        <a:rPr lang="en-US" sz="1600" dirty="0" smtClean="0"/>
                        <a:t>Target platform should</a:t>
                      </a:r>
                      <a:r>
                        <a:rPr lang="en-US" sz="1600" baseline="0" dirty="0" smtClean="0"/>
                        <a:t> be a Linux flavored operating system</a:t>
                      </a:r>
                    </a:p>
                    <a:p>
                      <a:pPr marL="285750" indent="-285750">
                        <a:buFont typeface="Arial" pitchFamily="34" charset="0"/>
                        <a:buChar char="•"/>
                      </a:pPr>
                      <a:r>
                        <a:rPr lang="en-US" sz="1600" baseline="0" dirty="0" smtClean="0"/>
                        <a:t>Amazon Machine Images (AMI) should support the selected OS</a:t>
                      </a:r>
                      <a:endParaRPr lang="en-US" sz="1600" dirty="0">
                        <a:latin typeface="+mn-lt"/>
                      </a:endParaRPr>
                    </a:p>
                  </a:txBody>
                  <a:tcPr marT="45715" marB="45715"/>
                </a:tc>
              </a:tr>
              <a:tr h="370795">
                <a:tc>
                  <a:txBody>
                    <a:bodyPr/>
                    <a:lstStyle/>
                    <a:p>
                      <a:r>
                        <a:rPr lang="en-US" sz="1600" dirty="0" smtClean="0"/>
                        <a:t>Computing</a:t>
                      </a:r>
                      <a:r>
                        <a:rPr lang="en-US" sz="1600" baseline="0" dirty="0" smtClean="0"/>
                        <a:t> Platform</a:t>
                      </a:r>
                      <a:endParaRPr lang="en-US" sz="1600" dirty="0">
                        <a:latin typeface="+mn-lt"/>
                      </a:endParaRPr>
                    </a:p>
                  </a:txBody>
                  <a:tcPr marT="45715" marB="45715"/>
                </a:tc>
                <a:tc>
                  <a:txBody>
                    <a:bodyPr/>
                    <a:lstStyle/>
                    <a:p>
                      <a:r>
                        <a:rPr lang="en-US" sz="1600" dirty="0" smtClean="0"/>
                        <a:t>The system should be verified on Amazon EC2 AMIs</a:t>
                      </a:r>
                      <a:endParaRPr lang="en-US" sz="1600" dirty="0">
                        <a:latin typeface="+mn-lt"/>
                      </a:endParaRPr>
                    </a:p>
                  </a:txBody>
                  <a:tcPr marT="45715" marB="45715"/>
                </a:tc>
              </a:tr>
              <a:tr h="599366">
                <a:tc>
                  <a:txBody>
                    <a:bodyPr/>
                    <a:lstStyle/>
                    <a:p>
                      <a:r>
                        <a:rPr lang="en-US" sz="1600" dirty="0" smtClean="0"/>
                        <a:t>Computer</a:t>
                      </a:r>
                      <a:r>
                        <a:rPr lang="en-US" sz="1600" baseline="0" dirty="0" smtClean="0"/>
                        <a:t> Languages</a:t>
                      </a:r>
                      <a:endParaRPr lang="en-US" sz="1600" dirty="0">
                        <a:latin typeface="+mn-lt"/>
                      </a:endParaRPr>
                    </a:p>
                  </a:txBody>
                  <a:tcPr marT="45715" marB="45715"/>
                </a:tc>
                <a:tc>
                  <a:txBody>
                    <a:bodyPr/>
                    <a:lstStyle/>
                    <a:p>
                      <a:pPr marL="285750" indent="-285750">
                        <a:buFont typeface="Arial" pitchFamily="34" charset="0"/>
                        <a:buChar char="•"/>
                      </a:pPr>
                      <a:r>
                        <a:rPr lang="en-US" sz="1600" dirty="0" smtClean="0"/>
                        <a:t>No</a:t>
                      </a:r>
                      <a:r>
                        <a:rPr lang="en-US" sz="1600" baseline="0" dirty="0" smtClean="0"/>
                        <a:t> usage of proprietary languages resulting in vendor lock-in</a:t>
                      </a:r>
                    </a:p>
                    <a:p>
                      <a:pPr marL="285750" indent="-285750">
                        <a:buFont typeface="Arial" pitchFamily="34" charset="0"/>
                        <a:buChar char="•"/>
                      </a:pPr>
                      <a:r>
                        <a:rPr lang="en-US" sz="1600" baseline="0" dirty="0" smtClean="0"/>
                        <a:t>Preferred computer languages are Java, Ruby or Python</a:t>
                      </a:r>
                      <a:endParaRPr lang="en-US" sz="1600" dirty="0">
                        <a:latin typeface="+mn-lt"/>
                      </a:endParaRPr>
                    </a:p>
                  </a:txBody>
                  <a:tcPr marT="45715" marB="45715"/>
                </a:tc>
              </a:tr>
              <a:tr h="822916">
                <a:tc>
                  <a:txBody>
                    <a:bodyPr/>
                    <a:lstStyle/>
                    <a:p>
                      <a:r>
                        <a:rPr lang="en-US" sz="1600" dirty="0" smtClean="0"/>
                        <a:t>Protocols/Standards</a:t>
                      </a:r>
                      <a:endParaRPr lang="en-US" sz="1600" dirty="0">
                        <a:latin typeface="+mn-lt"/>
                      </a:endParaRPr>
                    </a:p>
                  </a:txBody>
                  <a:tcPr marT="45715" marB="45715"/>
                </a:tc>
                <a:tc>
                  <a:txBody>
                    <a:bodyPr/>
                    <a:lstStyle/>
                    <a:p>
                      <a:r>
                        <a:rPr lang="en-US" sz="1600" kern="1200" dirty="0" smtClean="0">
                          <a:effectLst/>
                        </a:rPr>
                        <a:t>At a minimum, the system should support HTTP (SOAP/REST), XMPP, and an appropriate queuing protocol (e.g., AMQP or STOMP)</a:t>
                      </a:r>
                      <a:endParaRPr lang="en-US" sz="1600" dirty="0">
                        <a:latin typeface="+mn-lt"/>
                      </a:endParaRPr>
                    </a:p>
                  </a:txBody>
                  <a:tcPr marT="45715" marB="45715"/>
                </a:tc>
              </a:tr>
              <a:tr h="579087">
                <a:tc>
                  <a:txBody>
                    <a:bodyPr/>
                    <a:lstStyle/>
                    <a:p>
                      <a:r>
                        <a:rPr lang="en-US" sz="1600" dirty="0" smtClean="0"/>
                        <a:t>Tools/Methods </a:t>
                      </a:r>
                      <a:endParaRPr lang="en-US" sz="1600" dirty="0"/>
                    </a:p>
                  </a:txBody>
                  <a:tcPr marT="45715" marB="45715"/>
                </a:tc>
                <a:tc>
                  <a:txBody>
                    <a:bodyPr/>
                    <a:lstStyle/>
                    <a:p>
                      <a:r>
                        <a:rPr lang="en-US" sz="1600" dirty="0" smtClean="0"/>
                        <a:t>No proprietary software tools for developing</a:t>
                      </a:r>
                      <a:r>
                        <a:rPr lang="en-US" sz="1600" baseline="0" dirty="0" smtClean="0"/>
                        <a:t>, and testing the system</a:t>
                      </a:r>
                      <a:endParaRPr lang="en-US" sz="1600" dirty="0"/>
                    </a:p>
                  </a:txBody>
                  <a:tcPr marT="45715" marB="45715"/>
                </a:tc>
              </a:tr>
              <a:tr h="579087">
                <a:tc>
                  <a:txBody>
                    <a:bodyPr/>
                    <a:lstStyle/>
                    <a:p>
                      <a:r>
                        <a:rPr lang="en-US" sz="1600" dirty="0" smtClean="0"/>
                        <a:t>Computing Capacity</a:t>
                      </a:r>
                      <a:endParaRPr lang="en-US" sz="1600" dirty="0"/>
                    </a:p>
                  </a:txBody>
                  <a:tcPr marT="45715" marB="45715"/>
                </a:tc>
                <a:tc>
                  <a:txBody>
                    <a:bodyPr/>
                    <a:lstStyle/>
                    <a:p>
                      <a:r>
                        <a:rPr lang="en-US" sz="1600" kern="1200" dirty="0" smtClean="0">
                          <a:effectLst/>
                        </a:rPr>
                        <a:t>ADR system should support scaling out (scaling horizontally)</a:t>
                      </a:r>
                      <a:r>
                        <a:rPr lang="en-US" sz="1600" kern="1200" baseline="0" dirty="0" smtClean="0">
                          <a:effectLst/>
                        </a:rPr>
                        <a:t> </a:t>
                      </a:r>
                      <a:r>
                        <a:rPr lang="en-US" sz="1600" kern="1200" dirty="0" smtClean="0">
                          <a:effectLst/>
                        </a:rPr>
                        <a:t>by adding redundant computing and data storage nodes (servers).</a:t>
                      </a:r>
                      <a:endParaRPr lang="en-US" sz="1600" dirty="0"/>
                    </a:p>
                  </a:txBody>
                  <a:tcPr marT="45715" marB="45715"/>
                </a:tc>
              </a:tr>
            </a:tbl>
          </a:graphicData>
        </a:graphic>
      </p:graphicFrame>
    </p:spTree>
    <p:extLst>
      <p:ext uri="{BB962C8B-B14F-4D97-AF65-F5344CB8AC3E}">
        <p14:creationId xmlns:p14="http://schemas.microsoft.com/office/powerpoint/2010/main" val="3160616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Scope – Automated Demand Response</a:t>
            </a:r>
            <a:endParaRPr lang="en-US" dirty="0"/>
          </a:p>
        </p:txBody>
      </p:sp>
      <p:pic>
        <p:nvPicPr>
          <p:cNvPr id="4" name="Picture 2" descr="MC900434845.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39948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p:cNvSpPr txBox="1">
            <a:spLocks noChangeArrowheads="1"/>
          </p:cNvSpPr>
          <p:nvPr/>
        </p:nvSpPr>
        <p:spPr bwMode="auto">
          <a:xfrm>
            <a:off x="685800" y="2819400"/>
            <a:ext cx="1905000" cy="527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6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b="1" dirty="0" smtClean="0"/>
              <a:t>Vi</a:t>
            </a:r>
            <a:r>
              <a:rPr lang="en-US" dirty="0" smtClean="0"/>
              <a:t>rtual </a:t>
            </a:r>
            <a:r>
              <a:rPr lang="en-US" b="1" dirty="0" smtClean="0"/>
              <a:t>T</a:t>
            </a:r>
            <a:r>
              <a:rPr lang="en-US" dirty="0" smtClean="0"/>
              <a:t>op </a:t>
            </a:r>
            <a:r>
              <a:rPr lang="en-US" b="1" dirty="0"/>
              <a:t>N</a:t>
            </a:r>
            <a:r>
              <a:rPr lang="en-US" dirty="0"/>
              <a:t>ode</a:t>
            </a:r>
          </a:p>
          <a:p>
            <a:r>
              <a:rPr lang="en-US" dirty="0"/>
              <a:t>(EnerNOC)</a:t>
            </a:r>
          </a:p>
        </p:txBody>
      </p:sp>
      <p:sp>
        <p:nvSpPr>
          <p:cNvPr id="6" name="Rounded Rectangle 5"/>
          <p:cNvSpPr>
            <a:spLocks noChangeArrowheads="1"/>
          </p:cNvSpPr>
          <p:nvPr/>
        </p:nvSpPr>
        <p:spPr bwMode="auto">
          <a:xfrm>
            <a:off x="5638800" y="1219200"/>
            <a:ext cx="3124200" cy="1371600"/>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7" name="Rounded Rectangle 6"/>
          <p:cNvSpPr>
            <a:spLocks noChangeArrowheads="1"/>
          </p:cNvSpPr>
          <p:nvPr/>
        </p:nvSpPr>
        <p:spPr bwMode="auto">
          <a:xfrm>
            <a:off x="5638800" y="3657600"/>
            <a:ext cx="2057400" cy="755650"/>
          </a:xfrm>
          <a:prstGeom prst="roundRect">
            <a:avLst>
              <a:gd name="adj" fmla="val 16667"/>
            </a:avLst>
          </a:prstGeom>
          <a:gradFill rotWithShape="1">
            <a:gsLst>
              <a:gs pos="0">
                <a:srgbClr val="EFF7E8"/>
              </a:gs>
              <a:gs pos="64999">
                <a:srgbClr val="D6E9C4"/>
              </a:gs>
              <a:gs pos="100000">
                <a:srgbClr val="C5E2AA"/>
              </a:gs>
            </a:gsLst>
            <a:lin ang="5400000" scaled="1"/>
          </a:gradFill>
          <a:ln w="9525">
            <a:solidFill>
              <a:srgbClr val="61881B"/>
            </a:solidFill>
            <a:round/>
            <a:headEnd/>
            <a:tailEnd/>
          </a:ln>
          <a:effectLst>
            <a:outerShdw blurRad="40000" dist="20000" dir="5400000" rotWithShape="0">
              <a:srgbClr val="000000">
                <a:alpha val="37999"/>
              </a:srgbClr>
            </a:outerShdw>
          </a:effectLst>
        </p:spPr>
        <p:txBody>
          <a:bodyPr/>
          <a:lstStyle/>
          <a:p>
            <a:pPr algn="ctr">
              <a:lnSpc>
                <a:spcPct val="70000"/>
              </a:lnSpc>
              <a:defRPr/>
            </a:pPr>
            <a:r>
              <a:rPr lang="en-US" sz="2000" dirty="0">
                <a:solidFill>
                  <a:schemeClr val="dk1"/>
                </a:solidFill>
                <a:latin typeface="Calibri"/>
                <a:ea typeface="+mn-ea"/>
                <a:cs typeface="Calibri"/>
              </a:rPr>
              <a:t>1,000 Nodes</a:t>
            </a:r>
          </a:p>
          <a:p>
            <a:pPr algn="ctr">
              <a:lnSpc>
                <a:spcPct val="70000"/>
              </a:lnSpc>
              <a:defRPr/>
            </a:pPr>
            <a:r>
              <a:rPr lang="en-US" sz="2000" dirty="0">
                <a:solidFill>
                  <a:schemeClr val="dk1"/>
                </a:solidFill>
                <a:latin typeface="Calibri"/>
                <a:ea typeface="+mn-ea"/>
                <a:cs typeface="Calibri"/>
              </a:rPr>
              <a:t>Large Industrial  </a:t>
            </a:r>
          </a:p>
        </p:txBody>
      </p:sp>
      <p:sp>
        <p:nvSpPr>
          <p:cNvPr id="8" name="Rounded Rectangle 7"/>
          <p:cNvSpPr>
            <a:spLocks noChangeArrowheads="1"/>
          </p:cNvSpPr>
          <p:nvPr/>
        </p:nvSpPr>
        <p:spPr bwMode="auto">
          <a:xfrm>
            <a:off x="5067300" y="4495800"/>
            <a:ext cx="3200400" cy="735013"/>
          </a:xfrm>
          <a:prstGeom prst="roundRect">
            <a:avLst>
              <a:gd name="adj" fmla="val 16667"/>
            </a:avLst>
          </a:prstGeom>
          <a:gradFill rotWithShape="1">
            <a:gsLst>
              <a:gs pos="0">
                <a:srgbClr val="FFEADC"/>
              </a:gs>
              <a:gs pos="64999">
                <a:srgbClr val="FFCDAB"/>
              </a:gs>
              <a:gs pos="100000">
                <a:srgbClr val="FFB987"/>
              </a:gs>
            </a:gsLst>
            <a:lin ang="5400000" scaled="1"/>
          </a:gradFill>
          <a:ln w="9525">
            <a:solidFill>
              <a:srgbClr val="E6811C"/>
            </a:solidFill>
            <a:round/>
            <a:headEnd/>
            <a:tailEnd/>
          </a:ln>
          <a:effectLst>
            <a:outerShdw blurRad="40000" dist="20000" dir="5400000" rotWithShape="0">
              <a:srgbClr val="000000">
                <a:alpha val="37999"/>
              </a:srgbClr>
            </a:outerShdw>
          </a:effectLst>
        </p:spPr>
        <p:txBody>
          <a:bodyPr/>
          <a:lstStyle/>
          <a:p>
            <a:pPr algn="ctr">
              <a:lnSpc>
                <a:spcPct val="70000"/>
              </a:lnSpc>
              <a:defRPr/>
            </a:pPr>
            <a:r>
              <a:rPr lang="en-US" sz="2000" dirty="0">
                <a:solidFill>
                  <a:schemeClr val="dk1"/>
                </a:solidFill>
                <a:latin typeface="Calibri"/>
                <a:ea typeface="+mn-ea"/>
                <a:cs typeface="Calibri"/>
              </a:rPr>
              <a:t>100,000 Nodes</a:t>
            </a:r>
          </a:p>
          <a:p>
            <a:pPr algn="ctr">
              <a:lnSpc>
                <a:spcPct val="70000"/>
              </a:lnSpc>
              <a:defRPr/>
            </a:pPr>
            <a:r>
              <a:rPr lang="en-US" sz="2000" dirty="0">
                <a:solidFill>
                  <a:schemeClr val="dk1"/>
                </a:solidFill>
                <a:latin typeface="Calibri"/>
                <a:ea typeface="+mn-ea"/>
                <a:cs typeface="Calibri"/>
              </a:rPr>
              <a:t>Small Commercial</a:t>
            </a:r>
          </a:p>
        </p:txBody>
      </p:sp>
      <p:sp>
        <p:nvSpPr>
          <p:cNvPr id="9" name="Rounded Rectangle 8"/>
          <p:cNvSpPr>
            <a:spLocks noChangeArrowheads="1"/>
          </p:cNvSpPr>
          <p:nvPr/>
        </p:nvSpPr>
        <p:spPr bwMode="auto">
          <a:xfrm>
            <a:off x="4419600" y="5334000"/>
            <a:ext cx="4495800" cy="714375"/>
          </a:xfrm>
          <a:prstGeom prst="roundRect">
            <a:avLst>
              <a:gd name="adj" fmla="val 16667"/>
            </a:avLst>
          </a:prstGeom>
          <a:gradFill rotWithShape="1">
            <a:gsLst>
              <a:gs pos="0">
                <a:srgbClr val="F9E9E9"/>
              </a:gs>
              <a:gs pos="64999">
                <a:srgbClr val="EEC8C8"/>
              </a:gs>
              <a:gs pos="100000">
                <a:srgbClr val="E8B0B0"/>
              </a:gs>
            </a:gsLst>
            <a:lin ang="5400000" scaled="1"/>
          </a:gradFill>
          <a:ln w="9525">
            <a:solidFill>
              <a:srgbClr val="9A4E4E"/>
            </a:solidFill>
            <a:round/>
            <a:headEnd/>
            <a:tailEnd/>
          </a:ln>
          <a:effectLst>
            <a:outerShdw blurRad="40000" dist="20000" dir="5400000" rotWithShape="0">
              <a:srgbClr val="000000">
                <a:alpha val="37999"/>
              </a:srgbClr>
            </a:outerShdw>
          </a:effectLst>
        </p:spPr>
        <p:txBody>
          <a:bodyPr/>
          <a:lstStyle/>
          <a:p>
            <a:pPr algn="ctr">
              <a:lnSpc>
                <a:spcPct val="70000"/>
              </a:lnSpc>
              <a:defRPr/>
            </a:pPr>
            <a:r>
              <a:rPr lang="en-US" sz="2000" dirty="0">
                <a:solidFill>
                  <a:schemeClr val="dk1"/>
                </a:solidFill>
                <a:latin typeface="Calibri"/>
                <a:ea typeface="+mn-ea"/>
                <a:cs typeface="Calibri"/>
              </a:rPr>
              <a:t>1,000,000 Nodes</a:t>
            </a:r>
          </a:p>
          <a:p>
            <a:pPr algn="ctr">
              <a:lnSpc>
                <a:spcPct val="70000"/>
              </a:lnSpc>
              <a:defRPr/>
            </a:pPr>
            <a:r>
              <a:rPr lang="en-US" sz="2000" dirty="0">
                <a:solidFill>
                  <a:schemeClr val="dk1"/>
                </a:solidFill>
                <a:latin typeface="Calibri"/>
                <a:ea typeface="+mn-ea"/>
                <a:cs typeface="Calibri"/>
              </a:rPr>
              <a:t>Residential</a:t>
            </a:r>
          </a:p>
        </p:txBody>
      </p:sp>
      <p:sp>
        <p:nvSpPr>
          <p:cNvPr id="10" name="Rounded Rectangle 9"/>
          <p:cNvSpPr/>
          <p:nvPr/>
        </p:nvSpPr>
        <p:spPr bwMode="auto">
          <a:xfrm>
            <a:off x="5791200" y="1371600"/>
            <a:ext cx="454408" cy="10668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vert270"/>
          <a:lstStyle/>
          <a:p>
            <a:pPr algn="ctr">
              <a:defRPr/>
            </a:pPr>
            <a:r>
              <a:rPr lang="en-US" sz="1800" dirty="0" smtClean="0">
                <a:latin typeface="Calibri"/>
                <a:cs typeface="Calibri"/>
              </a:rPr>
              <a:t>VEN</a:t>
            </a:r>
            <a:endParaRPr lang="en-US" sz="1800" dirty="0">
              <a:latin typeface="Calibri"/>
              <a:cs typeface="Calibri"/>
            </a:endParaRPr>
          </a:p>
        </p:txBody>
      </p:sp>
      <p:sp>
        <p:nvSpPr>
          <p:cNvPr id="11" name="Oval 10"/>
          <p:cNvSpPr/>
          <p:nvPr/>
        </p:nvSpPr>
        <p:spPr bwMode="auto">
          <a:xfrm>
            <a:off x="6629400" y="1295400"/>
            <a:ext cx="347663" cy="347663"/>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lgn="dist">
              <a:lnSpc>
                <a:spcPct val="60000"/>
              </a:lnSpc>
              <a:defRPr/>
            </a:pPr>
            <a:endParaRPr lang="en-US" sz="1600">
              <a:solidFill>
                <a:srgbClr val="000000"/>
              </a:solidFill>
              <a:ea typeface="ＭＳ Ｐゴシック" charset="0"/>
              <a:cs typeface="ＭＳ Ｐゴシック" charset="0"/>
            </a:endParaRPr>
          </a:p>
        </p:txBody>
      </p:sp>
      <p:sp>
        <p:nvSpPr>
          <p:cNvPr id="12" name="Oval 11"/>
          <p:cNvSpPr/>
          <p:nvPr/>
        </p:nvSpPr>
        <p:spPr bwMode="auto">
          <a:xfrm>
            <a:off x="6629400" y="1714500"/>
            <a:ext cx="347663" cy="347663"/>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n-US">
              <a:solidFill>
                <a:srgbClr val="000000"/>
              </a:solidFill>
              <a:ea typeface="ＭＳ Ｐゴシック" charset="0"/>
              <a:cs typeface="ＭＳ Ｐゴシック" charset="0"/>
            </a:endParaRPr>
          </a:p>
        </p:txBody>
      </p:sp>
      <p:sp>
        <p:nvSpPr>
          <p:cNvPr id="13" name="Oval 12"/>
          <p:cNvSpPr/>
          <p:nvPr/>
        </p:nvSpPr>
        <p:spPr bwMode="auto">
          <a:xfrm>
            <a:off x="6629400" y="2133600"/>
            <a:ext cx="347663" cy="347663"/>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n-US">
              <a:solidFill>
                <a:srgbClr val="000000"/>
              </a:solidFill>
              <a:ea typeface="ＭＳ Ｐゴシック" charset="0"/>
              <a:cs typeface="ＭＳ Ｐゴシック" charset="0"/>
            </a:endParaRPr>
          </a:p>
        </p:txBody>
      </p:sp>
      <p:cxnSp>
        <p:nvCxnSpPr>
          <p:cNvPr id="14" name="Straight Connector 13"/>
          <p:cNvCxnSpPr>
            <a:cxnSpLocks noChangeShapeType="1"/>
            <a:stCxn id="10" idx="3"/>
            <a:endCxn id="11" idx="2"/>
          </p:cNvCxnSpPr>
          <p:nvPr/>
        </p:nvCxnSpPr>
        <p:spPr bwMode="auto">
          <a:xfrm flipV="1">
            <a:off x="6245225" y="1468438"/>
            <a:ext cx="384175" cy="436562"/>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a:stCxn id="10" idx="3"/>
            <a:endCxn id="12" idx="2"/>
          </p:cNvCxnSpPr>
          <p:nvPr/>
        </p:nvCxnSpPr>
        <p:spPr bwMode="auto">
          <a:xfrm flipV="1">
            <a:off x="6245225" y="1887538"/>
            <a:ext cx="384175" cy="17462"/>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6" name="Straight Connector 15"/>
          <p:cNvCxnSpPr>
            <a:cxnSpLocks noChangeShapeType="1"/>
            <a:stCxn id="10" idx="3"/>
            <a:endCxn id="13" idx="2"/>
          </p:cNvCxnSpPr>
          <p:nvPr/>
        </p:nvCxnSpPr>
        <p:spPr bwMode="auto">
          <a:xfrm>
            <a:off x="6245225" y="1905000"/>
            <a:ext cx="384175" cy="401638"/>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17" name="Picture 51" descr="MC900434814.PNG"/>
          <p:cNvPicPr>
            <a:picLocks noChangeAspect="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7239000" y="1143000"/>
            <a:ext cx="1447800" cy="1447800"/>
          </a:xfrm>
          <a:prstGeom prst="rect">
            <a:avLst/>
          </a:prstGeom>
          <a:noFill/>
          <a:ln>
            <a:noFill/>
          </a:ln>
          <a:extLst>
            <a:ext uri="{909E8E84-426E-40DD-AFC4-6F175D3DCCD1}">
              <a14:hiddenFill xmlns:a14="http://schemas.microsoft.com/office/drawing/2010/main">
                <a:solidFill>
                  <a:srgbClr val="FFFFFF">
                    <a:alpha val="34901"/>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6"/>
          <p:cNvSpPr txBox="1">
            <a:spLocks noChangeArrowheads="1"/>
          </p:cNvSpPr>
          <p:nvPr/>
        </p:nvSpPr>
        <p:spPr bwMode="auto">
          <a:xfrm>
            <a:off x="6956425" y="1295400"/>
            <a:ext cx="864339"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600" b="1">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b="0" dirty="0"/>
              <a:t>Lighting</a:t>
            </a:r>
          </a:p>
        </p:txBody>
      </p:sp>
      <p:sp>
        <p:nvSpPr>
          <p:cNvPr id="19" name="TextBox 42"/>
          <p:cNvSpPr txBox="1">
            <a:spLocks noChangeArrowheads="1"/>
          </p:cNvSpPr>
          <p:nvPr/>
        </p:nvSpPr>
        <p:spPr bwMode="auto">
          <a:xfrm>
            <a:off x="6956425" y="1676400"/>
            <a:ext cx="6683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a:latin typeface="Calibri" charset="0"/>
              </a:rPr>
              <a:t>HVAC</a:t>
            </a:r>
          </a:p>
        </p:txBody>
      </p:sp>
      <p:sp>
        <p:nvSpPr>
          <p:cNvPr id="20" name="TextBox 60"/>
          <p:cNvSpPr txBox="1">
            <a:spLocks noChangeArrowheads="1"/>
          </p:cNvSpPr>
          <p:nvPr/>
        </p:nvSpPr>
        <p:spPr bwMode="auto">
          <a:xfrm>
            <a:off x="6956425" y="2181920"/>
            <a:ext cx="1095172"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600" b="1">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b="0" dirty="0"/>
              <a:t>Machinery</a:t>
            </a:r>
          </a:p>
        </p:txBody>
      </p:sp>
      <p:sp>
        <p:nvSpPr>
          <p:cNvPr id="21" name="TextBox 20"/>
          <p:cNvSpPr txBox="1"/>
          <p:nvPr/>
        </p:nvSpPr>
        <p:spPr>
          <a:xfrm>
            <a:off x="533400" y="4020820"/>
            <a:ext cx="4191000" cy="1313180"/>
          </a:xfrm>
          <a:prstGeom prst="rect">
            <a:avLst/>
          </a:prstGeom>
          <a:noFill/>
          <a:ln>
            <a:noFill/>
          </a:ln>
        </p:spPr>
        <p:txBody>
          <a:bodyPr wrap="square">
            <a:spAutoFit/>
          </a:bodyPr>
          <a:lstStyle>
            <a:defPPr>
              <a:defRPr lang="en-US"/>
            </a:defPPr>
            <a:lvl1pPr eaLnBrk="1" hangingPunct="1">
              <a:lnSpc>
                <a:spcPct val="60000"/>
              </a:lnSpc>
              <a:spcBef>
                <a:spcPct val="50000"/>
              </a:spcBef>
              <a:defRPr sz="16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2000" b="1" dirty="0"/>
              <a:t>Business Goals</a:t>
            </a:r>
          </a:p>
          <a:p>
            <a:pPr marL="285750" indent="-285750">
              <a:buFont typeface="Arial"/>
              <a:buChar char="•"/>
            </a:pPr>
            <a:r>
              <a:rPr lang="en-US" sz="2000" dirty="0"/>
              <a:t>Scalable demand response</a:t>
            </a:r>
          </a:p>
          <a:p>
            <a:pPr marL="285750" indent="-285750">
              <a:buFont typeface="Arial"/>
              <a:buChar char="•"/>
            </a:pPr>
            <a:r>
              <a:rPr lang="en-US" sz="2000" dirty="0"/>
              <a:t>Lower implementation costs</a:t>
            </a:r>
          </a:p>
          <a:p>
            <a:pPr marL="285750" indent="-285750">
              <a:buFont typeface="Arial"/>
              <a:buChar char="•"/>
            </a:pPr>
            <a:r>
              <a:rPr lang="en-US" sz="2000" dirty="0"/>
              <a:t>Real-time monitoring and control</a:t>
            </a:r>
          </a:p>
        </p:txBody>
      </p:sp>
      <p:sp>
        <p:nvSpPr>
          <p:cNvPr id="22" name="Up Arrow 21"/>
          <p:cNvSpPr>
            <a:spLocks noChangeArrowheads="1"/>
          </p:cNvSpPr>
          <p:nvPr/>
        </p:nvSpPr>
        <p:spPr bwMode="auto">
          <a:xfrm rot="16200000">
            <a:off x="3505200" y="104080"/>
            <a:ext cx="609600" cy="3200400"/>
          </a:xfrm>
          <a:prstGeom prst="upArrow">
            <a:avLst>
              <a:gd name="adj1" fmla="val 50000"/>
              <a:gd name="adj2" fmla="val 50000"/>
            </a:avLst>
          </a:prstGeom>
          <a:gradFill rotWithShape="1">
            <a:gsLst>
              <a:gs pos="0">
                <a:srgbClr val="EFF7E8"/>
              </a:gs>
              <a:gs pos="64999">
                <a:srgbClr val="D6E9C4"/>
              </a:gs>
              <a:gs pos="100000">
                <a:srgbClr val="C5E2AA"/>
              </a:gs>
            </a:gsLst>
            <a:lin ang="5400000" scaled="1"/>
          </a:gradFill>
          <a:ln w="9525">
            <a:solidFill>
              <a:srgbClr val="61881B"/>
            </a:solidFill>
            <a:miter lim="800000"/>
            <a:headEnd/>
            <a:tailEnd/>
          </a:ln>
          <a:effectLst>
            <a:outerShdw blurRad="40000" dist="20000" dir="5400000" rotWithShape="0">
              <a:srgbClr val="000000">
                <a:alpha val="37999"/>
              </a:srgbClr>
            </a:outerShdw>
          </a:effectLst>
        </p:spPr>
        <p:txBody>
          <a:bodyPr vert="eaVert" anchor="ctr"/>
          <a:lstStyle/>
          <a:p>
            <a:pPr algn="ctr">
              <a:defRPr/>
            </a:pPr>
            <a:r>
              <a:rPr lang="en-US" sz="2000" dirty="0">
                <a:solidFill>
                  <a:schemeClr val="dk1"/>
                </a:solidFill>
                <a:latin typeface="Calibri"/>
                <a:ea typeface="+mn-ea"/>
                <a:cs typeface="Calibri"/>
              </a:rPr>
              <a:t>Feedback</a:t>
            </a:r>
          </a:p>
        </p:txBody>
      </p:sp>
      <p:sp>
        <p:nvSpPr>
          <p:cNvPr id="23" name="Up Arrow 22"/>
          <p:cNvSpPr>
            <a:spLocks noChangeArrowheads="1"/>
          </p:cNvSpPr>
          <p:nvPr/>
        </p:nvSpPr>
        <p:spPr bwMode="auto">
          <a:xfrm rot="5400000">
            <a:off x="3543300" y="904180"/>
            <a:ext cx="609600" cy="3124200"/>
          </a:xfrm>
          <a:prstGeom prst="upArrow">
            <a:avLst>
              <a:gd name="adj1" fmla="val 50000"/>
              <a:gd name="adj2" fmla="val 49999"/>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vert="vert270" anchor="ctr"/>
          <a:lstStyle/>
          <a:p>
            <a:pPr algn="ctr">
              <a:defRPr/>
            </a:pPr>
            <a:r>
              <a:rPr lang="en-US" sz="2000" dirty="0">
                <a:latin typeface="Calibri"/>
                <a:cs typeface="Calibri"/>
              </a:rPr>
              <a:t>Notification</a:t>
            </a:r>
          </a:p>
        </p:txBody>
      </p:sp>
      <p:sp>
        <p:nvSpPr>
          <p:cNvPr id="24" name="TextBox 1"/>
          <p:cNvSpPr txBox="1">
            <a:spLocks noChangeArrowheads="1"/>
          </p:cNvSpPr>
          <p:nvPr/>
        </p:nvSpPr>
        <p:spPr bwMode="auto">
          <a:xfrm>
            <a:off x="2918869" y="1856680"/>
            <a:ext cx="2034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algn="ctr" eaLnBrk="1" hangingPunct="1"/>
            <a:r>
              <a:rPr lang="en-US" dirty="0">
                <a:latin typeface="Calibri"/>
                <a:cs typeface="Calibri"/>
              </a:rPr>
              <a:t>&lt;OpenADR 2.0 /&gt;</a:t>
            </a:r>
          </a:p>
        </p:txBody>
      </p:sp>
      <p:sp>
        <p:nvSpPr>
          <p:cNvPr id="25" name="TextBox 3"/>
          <p:cNvSpPr txBox="1">
            <a:spLocks noChangeArrowheads="1"/>
          </p:cNvSpPr>
          <p:nvPr/>
        </p:nvSpPr>
        <p:spPr bwMode="auto">
          <a:xfrm>
            <a:off x="5638800" y="2743200"/>
            <a:ext cx="2619185"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6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b="1" dirty="0" smtClean="0"/>
              <a:t>V</a:t>
            </a:r>
            <a:r>
              <a:rPr lang="en-US" dirty="0" smtClean="0"/>
              <a:t>irtual </a:t>
            </a:r>
            <a:r>
              <a:rPr lang="en-US" b="1" dirty="0" smtClean="0"/>
              <a:t>E</a:t>
            </a:r>
            <a:r>
              <a:rPr lang="en-US" dirty="0" smtClean="0"/>
              <a:t>nd </a:t>
            </a:r>
            <a:r>
              <a:rPr lang="en-US" b="1" dirty="0"/>
              <a:t>N</a:t>
            </a:r>
            <a:r>
              <a:rPr lang="en-US" dirty="0"/>
              <a:t>ode (Customer)</a:t>
            </a:r>
          </a:p>
        </p:txBody>
      </p:sp>
      <p:sp>
        <p:nvSpPr>
          <p:cNvPr id="26" name="Rectangle 25"/>
          <p:cNvSpPr/>
          <p:nvPr/>
        </p:nvSpPr>
        <p:spPr bwMode="auto">
          <a:xfrm>
            <a:off x="533400" y="1323280"/>
            <a:ext cx="4953000" cy="2514600"/>
          </a:xfrm>
          <a:prstGeom prst="rect">
            <a:avLst/>
          </a:prstGeom>
          <a:noFill/>
          <a:ln w="57150" cap="flat" cmpd="sng" algn="ctr">
            <a:solidFill>
              <a:schemeClr val="bg2"/>
            </a:solidFill>
            <a:prstDash val="dash"/>
            <a:round/>
            <a:headEnd type="none" w="med" len="med"/>
            <a:tailEnd type="none" w="med" len="med"/>
          </a:ln>
          <a:effectLst/>
        </p:spPr>
        <p:txBody>
          <a:bodyPr wrap="none" anchor="ctr">
            <a:spAutoFit/>
          </a:bodyPr>
          <a:lstStyle/>
          <a:p>
            <a:pPr>
              <a:defRPr/>
            </a:pPr>
            <a:endParaRPr lang="en-US"/>
          </a:p>
        </p:txBody>
      </p:sp>
      <p:sp>
        <p:nvSpPr>
          <p:cNvPr id="3" name="Slide Number Placeholder 2"/>
          <p:cNvSpPr>
            <a:spLocks noGrp="1"/>
          </p:cNvSpPr>
          <p:nvPr>
            <p:ph type="sldNum" sz="quarter" idx="10"/>
          </p:nvPr>
        </p:nvSpPr>
        <p:spPr/>
        <p:txBody>
          <a:bodyPr/>
          <a:lstStyle/>
          <a:p>
            <a:fld id="{8BE75BF4-F827-664A-A667-67002CB07057}" type="slidenum">
              <a:rPr lang="en-US" smtClean="0"/>
              <a:pPr/>
              <a:t>7</a:t>
            </a:fld>
            <a:endParaRPr lang="en-US"/>
          </a:p>
        </p:txBody>
      </p:sp>
    </p:spTree>
    <p:extLst>
      <p:ext uri="{BB962C8B-B14F-4D97-AF65-F5344CB8AC3E}">
        <p14:creationId xmlns:p14="http://schemas.microsoft.com/office/powerpoint/2010/main" val="192856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Design an architecture for the VTN in accordance with the OpenADR 2.0 standard that supports multiple transport protocols</a:t>
            </a:r>
          </a:p>
          <a:p>
            <a:pPr marL="457200" indent="-457200">
              <a:buFont typeface="+mj-lt"/>
              <a:buAutoNum type="arabicPeriod"/>
            </a:pPr>
            <a:endParaRPr lang="en-US" dirty="0"/>
          </a:p>
          <a:p>
            <a:pPr marL="457200" indent="-457200">
              <a:buFont typeface="+mj-lt"/>
              <a:buAutoNum type="arabicPeriod"/>
            </a:pPr>
            <a:r>
              <a:rPr lang="en-US" dirty="0" smtClean="0"/>
              <a:t>Evaluate this architecture in terms of its performance and scalability</a:t>
            </a:r>
          </a:p>
          <a:p>
            <a:pPr marL="457200" indent="-457200">
              <a:buFont typeface="+mj-lt"/>
              <a:buAutoNum type="arabicPeriod"/>
            </a:pPr>
            <a:endParaRPr lang="en-US" dirty="0"/>
          </a:p>
          <a:p>
            <a:pPr marL="457200" indent="-457200">
              <a:buFont typeface="+mj-lt"/>
              <a:buAutoNum type="arabicPeriod"/>
            </a:pPr>
            <a:r>
              <a:rPr lang="en-US" dirty="0" smtClean="0"/>
              <a:t>Produce a reference implementation to demonstrate key design decisions and serve as a model for developers in the OpenADR community</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a:t>
            </a:fld>
            <a:endParaRPr lang="en-US"/>
          </a:p>
        </p:txBody>
      </p:sp>
    </p:spTree>
    <p:extLst>
      <p:ext uri="{BB962C8B-B14F-4D97-AF65-F5344CB8AC3E}">
        <p14:creationId xmlns:p14="http://schemas.microsoft.com/office/powerpoint/2010/main" val="41981362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Strategy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895409570"/>
              </p:ext>
            </p:extLst>
          </p:nvPr>
        </p:nvGraphicFramePr>
        <p:xfrm>
          <a:off x="533400" y="1676400"/>
          <a:ext cx="8218488" cy="4230694"/>
        </p:xfrm>
        <a:graphic>
          <a:graphicData uri="http://schemas.openxmlformats.org/drawingml/2006/table">
            <a:tbl>
              <a:tblPr/>
              <a:tblGrid>
                <a:gridCol w="514350"/>
                <a:gridCol w="512763"/>
                <a:gridCol w="514350"/>
                <a:gridCol w="512762"/>
                <a:gridCol w="514350"/>
                <a:gridCol w="512763"/>
                <a:gridCol w="514350"/>
                <a:gridCol w="514350"/>
                <a:gridCol w="512762"/>
                <a:gridCol w="514350"/>
                <a:gridCol w="512763"/>
                <a:gridCol w="522287"/>
                <a:gridCol w="504825"/>
                <a:gridCol w="514350"/>
                <a:gridCol w="512763"/>
                <a:gridCol w="514350"/>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Sep</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Oct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Nov</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Dec</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Jan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Feb</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Mar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Apr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May</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Jun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Jul</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Aug</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Sep</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Oct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Nov</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Dec</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5334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1</a:t>
            </a:r>
            <a:r>
              <a:rPr lang="en-US" sz="1600" b="1" baseline="30000" dirty="0"/>
              <a:t>st</a:t>
            </a:r>
            <a:r>
              <a:rPr lang="en-US" sz="1600" b="1" dirty="0"/>
              <a:t> </a:t>
            </a:r>
            <a:r>
              <a:rPr lang="en-US" sz="1600" b="1" dirty="0" smtClean="0"/>
              <a:t>Semester - 2011 </a:t>
            </a:r>
            <a:endParaRPr lang="en-US" sz="1600" b="1" dirty="0"/>
          </a:p>
        </p:txBody>
      </p:sp>
      <p:sp>
        <p:nvSpPr>
          <p:cNvPr id="8" name="Rectangle 7"/>
          <p:cNvSpPr/>
          <p:nvPr/>
        </p:nvSpPr>
        <p:spPr>
          <a:xfrm>
            <a:off x="25908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2</a:t>
            </a:r>
            <a:r>
              <a:rPr lang="en-US" sz="1600" b="1" baseline="30000" dirty="0"/>
              <a:t>nd</a:t>
            </a:r>
            <a:r>
              <a:rPr lang="en-US" sz="1600" b="1" dirty="0"/>
              <a:t> </a:t>
            </a:r>
            <a:r>
              <a:rPr lang="en-US" sz="1600" b="1" dirty="0" smtClean="0"/>
              <a:t>Semester - 2012</a:t>
            </a:r>
            <a:endParaRPr lang="en-US" sz="1600" b="1" dirty="0"/>
          </a:p>
        </p:txBody>
      </p:sp>
      <p:sp>
        <p:nvSpPr>
          <p:cNvPr id="9" name="Rectangle 8"/>
          <p:cNvSpPr/>
          <p:nvPr/>
        </p:nvSpPr>
        <p:spPr>
          <a:xfrm>
            <a:off x="46482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3</a:t>
            </a:r>
            <a:r>
              <a:rPr lang="en-US" sz="1600" b="1" baseline="30000" dirty="0"/>
              <a:t>rd</a:t>
            </a:r>
            <a:r>
              <a:rPr lang="en-US" sz="1600" b="1" dirty="0"/>
              <a:t> </a:t>
            </a:r>
            <a:r>
              <a:rPr lang="en-US" sz="1600" b="1" dirty="0" smtClean="0"/>
              <a:t>Semester - 2012</a:t>
            </a:r>
            <a:endParaRPr lang="en-US" sz="1600" b="1" dirty="0"/>
          </a:p>
        </p:txBody>
      </p:sp>
      <p:sp>
        <p:nvSpPr>
          <p:cNvPr id="10" name="Rectangle 9"/>
          <p:cNvSpPr/>
          <p:nvPr/>
        </p:nvSpPr>
        <p:spPr>
          <a:xfrm>
            <a:off x="6705600" y="1295400"/>
            <a:ext cx="2057400" cy="366712"/>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4</a:t>
            </a:r>
            <a:r>
              <a:rPr lang="en-US" sz="1600" b="1" baseline="30000" dirty="0"/>
              <a:t>th</a:t>
            </a:r>
            <a:r>
              <a:rPr lang="en-US" sz="1600" b="1" dirty="0"/>
              <a:t> </a:t>
            </a:r>
            <a:r>
              <a:rPr lang="en-US" sz="1600" b="1" dirty="0" smtClean="0"/>
              <a:t>Semester - 2012</a:t>
            </a:r>
            <a:endParaRPr lang="en-US" sz="1600" b="1" dirty="0"/>
          </a:p>
        </p:txBody>
      </p:sp>
      <p:sp>
        <p:nvSpPr>
          <p:cNvPr id="12" name="AutoShape 48"/>
          <p:cNvSpPr>
            <a:spLocks noChangeArrowheads="1"/>
          </p:cNvSpPr>
          <p:nvPr/>
        </p:nvSpPr>
        <p:spPr bwMode="auto">
          <a:xfrm>
            <a:off x="485775" y="5173662"/>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13" name="TextBox 48"/>
          <p:cNvSpPr txBox="1">
            <a:spLocks noChangeArrowheads="1"/>
          </p:cNvSpPr>
          <p:nvPr/>
        </p:nvSpPr>
        <p:spPr bwMode="auto">
          <a:xfrm>
            <a:off x="449263" y="4597400"/>
            <a:ext cx="748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Kickoff</a:t>
            </a:r>
          </a:p>
          <a:p>
            <a:pPr eaLnBrk="1" hangingPunct="1"/>
            <a:r>
              <a:rPr lang="en-US" sz="1600" dirty="0">
                <a:latin typeface="Calibri"/>
                <a:cs typeface="Calibri"/>
              </a:rPr>
              <a:t>Sep 23</a:t>
            </a:r>
          </a:p>
        </p:txBody>
      </p:sp>
      <p:cxnSp>
        <p:nvCxnSpPr>
          <p:cNvPr id="14" name="Straight Connector 13"/>
          <p:cNvCxnSpPr>
            <a:cxnSpLocks noChangeShapeType="1"/>
          </p:cNvCxnSpPr>
          <p:nvPr/>
        </p:nvCxnSpPr>
        <p:spPr bwMode="auto">
          <a:xfrm>
            <a:off x="2590800" y="1636713"/>
            <a:ext cx="13649" cy="4270381"/>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a:endCxn id="6" idx="2"/>
          </p:cNvCxnSpPr>
          <p:nvPr/>
        </p:nvCxnSpPr>
        <p:spPr bwMode="auto">
          <a:xfrm flipH="1">
            <a:off x="4642644" y="1647825"/>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Connector 17"/>
          <p:cNvCxnSpPr>
            <a:cxnSpLocks noChangeShapeType="1"/>
          </p:cNvCxnSpPr>
          <p:nvPr/>
        </p:nvCxnSpPr>
        <p:spPr bwMode="auto">
          <a:xfrm flipH="1">
            <a:off x="6700044"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9" name="Straight Connector 18"/>
          <p:cNvCxnSpPr>
            <a:cxnSpLocks noChangeShapeType="1"/>
          </p:cNvCxnSpPr>
          <p:nvPr/>
        </p:nvCxnSpPr>
        <p:spPr bwMode="auto">
          <a:xfrm flipH="1">
            <a:off x="8757444" y="1676399"/>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Rectangle 19"/>
          <p:cNvSpPr/>
          <p:nvPr/>
        </p:nvSpPr>
        <p:spPr>
          <a:xfrm>
            <a:off x="557552" y="2362200"/>
            <a:ext cx="2701925" cy="709613"/>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en-US" sz="1400" b="1" dirty="0">
                <a:solidFill>
                  <a:schemeClr val="tx1"/>
                </a:solidFill>
              </a:rPr>
              <a:t>Identify, </a:t>
            </a:r>
            <a:r>
              <a:rPr lang="en-US" sz="1400" b="1" dirty="0" smtClean="0">
                <a:solidFill>
                  <a:schemeClr val="tx1"/>
                </a:solidFill>
              </a:rPr>
              <a:t>define, and refine </a:t>
            </a:r>
            <a:r>
              <a:rPr lang="en-US" sz="1400" b="1" dirty="0">
                <a:solidFill>
                  <a:schemeClr val="tx1"/>
                </a:solidFill>
              </a:rPr>
              <a:t>architectural drivers in iterative manner</a:t>
            </a:r>
          </a:p>
        </p:txBody>
      </p:sp>
      <p:sp>
        <p:nvSpPr>
          <p:cNvPr id="22" name="AutoShape 48"/>
          <p:cNvSpPr>
            <a:spLocks noChangeArrowheads="1"/>
          </p:cNvSpPr>
          <p:nvPr/>
        </p:nvSpPr>
        <p:spPr bwMode="auto">
          <a:xfrm>
            <a:off x="2438400" y="5173662"/>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23" name="TextBox 54"/>
          <p:cNvSpPr txBox="1">
            <a:spLocks noChangeArrowheads="1"/>
          </p:cNvSpPr>
          <p:nvPr/>
        </p:nvSpPr>
        <p:spPr bwMode="auto">
          <a:xfrm>
            <a:off x="1928813" y="4800600"/>
            <a:ext cx="5973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SOW</a:t>
            </a:r>
          </a:p>
        </p:txBody>
      </p:sp>
      <p:sp>
        <p:nvSpPr>
          <p:cNvPr id="25" name="AutoShape 48"/>
          <p:cNvSpPr>
            <a:spLocks noChangeArrowheads="1"/>
          </p:cNvSpPr>
          <p:nvPr/>
        </p:nvSpPr>
        <p:spPr bwMode="auto">
          <a:xfrm>
            <a:off x="3124200" y="5173662"/>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26" name="TextBox 1"/>
          <p:cNvSpPr txBox="1">
            <a:spLocks noChangeArrowheads="1"/>
          </p:cNvSpPr>
          <p:nvPr/>
        </p:nvSpPr>
        <p:spPr bwMode="auto">
          <a:xfrm>
            <a:off x="2667000" y="4648200"/>
            <a:ext cx="1017814"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Protocol Selection </a:t>
            </a:r>
            <a:endParaRPr lang="en-US" sz="1600" dirty="0">
              <a:latin typeface="Calibri"/>
              <a:cs typeface="Calibri"/>
            </a:endParaRPr>
          </a:p>
        </p:txBody>
      </p:sp>
      <p:sp>
        <p:nvSpPr>
          <p:cNvPr id="27" name="TextBox 21"/>
          <p:cNvSpPr txBox="1">
            <a:spLocks noChangeArrowheads="1"/>
          </p:cNvSpPr>
          <p:nvPr/>
        </p:nvSpPr>
        <p:spPr bwMode="auto">
          <a:xfrm>
            <a:off x="3259476" y="3276600"/>
            <a:ext cx="2379323" cy="11064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en-US" sz="1400" b="1" dirty="0" smtClean="0"/>
              <a:t>Create and refine architecture through evaluation and experimentation</a:t>
            </a:r>
          </a:p>
        </p:txBody>
      </p:sp>
      <p:sp>
        <p:nvSpPr>
          <p:cNvPr id="28" name="AutoShape 48"/>
          <p:cNvSpPr>
            <a:spLocks noChangeArrowheads="1"/>
          </p:cNvSpPr>
          <p:nvPr/>
        </p:nvSpPr>
        <p:spPr bwMode="auto">
          <a:xfrm>
            <a:off x="4490244" y="5173662"/>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29" name="TextBox 22"/>
          <p:cNvSpPr txBox="1">
            <a:spLocks noChangeArrowheads="1"/>
          </p:cNvSpPr>
          <p:nvPr/>
        </p:nvSpPr>
        <p:spPr bwMode="auto">
          <a:xfrm>
            <a:off x="3810000" y="4648200"/>
            <a:ext cx="130095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Arch.</a:t>
            </a:r>
          </a:p>
          <a:p>
            <a:pPr eaLnBrk="1" hangingPunct="1"/>
            <a:r>
              <a:rPr lang="en-US" sz="1600" dirty="0" smtClean="0">
                <a:latin typeface="Calibri"/>
                <a:cs typeface="Calibri"/>
              </a:rPr>
              <a:t>Design</a:t>
            </a:r>
            <a:endParaRPr lang="en-US" sz="1600" dirty="0">
              <a:latin typeface="Calibri"/>
              <a:cs typeface="Calibri"/>
            </a:endParaRPr>
          </a:p>
        </p:txBody>
      </p:sp>
      <p:sp>
        <p:nvSpPr>
          <p:cNvPr id="30" name="AutoShape 48"/>
          <p:cNvSpPr>
            <a:spLocks noChangeArrowheads="1"/>
          </p:cNvSpPr>
          <p:nvPr/>
        </p:nvSpPr>
        <p:spPr bwMode="auto">
          <a:xfrm>
            <a:off x="5524500" y="5173662"/>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31" name="TextBox 22"/>
          <p:cNvSpPr txBox="1">
            <a:spLocks noChangeArrowheads="1"/>
          </p:cNvSpPr>
          <p:nvPr/>
        </p:nvSpPr>
        <p:spPr bwMode="auto">
          <a:xfrm>
            <a:off x="5181600" y="4572000"/>
            <a:ext cx="1600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Core Implementation</a:t>
            </a:r>
          </a:p>
        </p:txBody>
      </p:sp>
      <p:sp>
        <p:nvSpPr>
          <p:cNvPr id="32" name="TextBox 21"/>
          <p:cNvSpPr txBox="1">
            <a:spLocks noChangeArrowheads="1"/>
          </p:cNvSpPr>
          <p:nvPr/>
        </p:nvSpPr>
        <p:spPr bwMode="auto">
          <a:xfrm>
            <a:off x="5181600" y="2380456"/>
            <a:ext cx="2057400" cy="8135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en-US" sz="1400" b="1" dirty="0" smtClean="0"/>
              <a:t>Implement, integrate, and verify the architecture</a:t>
            </a:r>
          </a:p>
        </p:txBody>
      </p:sp>
      <p:sp>
        <p:nvSpPr>
          <p:cNvPr id="33" name="AutoShape 48"/>
          <p:cNvSpPr>
            <a:spLocks noChangeArrowheads="1"/>
          </p:cNvSpPr>
          <p:nvPr/>
        </p:nvSpPr>
        <p:spPr bwMode="auto">
          <a:xfrm>
            <a:off x="7048500" y="5173662"/>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34" name="TextBox 16"/>
          <p:cNvSpPr txBox="1">
            <a:spLocks noChangeArrowheads="1"/>
          </p:cNvSpPr>
          <p:nvPr/>
        </p:nvSpPr>
        <p:spPr bwMode="auto">
          <a:xfrm>
            <a:off x="6705600" y="4572000"/>
            <a:ext cx="17145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Reference Implementation</a:t>
            </a:r>
            <a:endParaRPr lang="en-US" sz="1600" dirty="0">
              <a:latin typeface="Calibri"/>
              <a:cs typeface="Calibri"/>
            </a:endParaRPr>
          </a:p>
        </p:txBody>
      </p:sp>
      <p:sp>
        <p:nvSpPr>
          <p:cNvPr id="35" name="TextBox 21"/>
          <p:cNvSpPr txBox="1">
            <a:spLocks noChangeArrowheads="1"/>
          </p:cNvSpPr>
          <p:nvPr/>
        </p:nvSpPr>
        <p:spPr bwMode="auto">
          <a:xfrm>
            <a:off x="7271657" y="2380456"/>
            <a:ext cx="1485787" cy="8135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spcBef>
                <a:spcPts val="0"/>
              </a:spcBef>
              <a:defRPr/>
            </a:pPr>
            <a:r>
              <a:rPr lang="en-US" sz="1400" b="1" dirty="0" smtClean="0">
                <a:solidFill>
                  <a:srgbClr val="000000"/>
                </a:solidFill>
                <a:ea typeface="ＭＳ Ｐゴシック" pitchFamily="34" charset="-128"/>
              </a:rPr>
              <a:t>Transition activities,</a:t>
            </a:r>
          </a:p>
          <a:p>
            <a:pPr>
              <a:spcBef>
                <a:spcPts val="0"/>
              </a:spcBef>
              <a:defRPr/>
            </a:pPr>
            <a:r>
              <a:rPr lang="en-US" sz="1400" b="1" dirty="0" smtClean="0">
                <a:solidFill>
                  <a:srgbClr val="000000"/>
                </a:solidFill>
                <a:ea typeface="ＭＳ Ｐゴシック" pitchFamily="34" charset="-128"/>
              </a:rPr>
              <a:t>Postmortem</a:t>
            </a:r>
          </a:p>
        </p:txBody>
      </p:sp>
      <p:sp>
        <p:nvSpPr>
          <p:cNvPr id="36" name="AutoShape 48"/>
          <p:cNvSpPr>
            <a:spLocks noChangeArrowheads="1"/>
          </p:cNvSpPr>
          <p:nvPr/>
        </p:nvSpPr>
        <p:spPr bwMode="auto">
          <a:xfrm>
            <a:off x="8610600" y="5173662"/>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37" name="TextBox 73"/>
          <p:cNvSpPr txBox="1">
            <a:spLocks noChangeArrowheads="1"/>
          </p:cNvSpPr>
          <p:nvPr/>
        </p:nvSpPr>
        <p:spPr bwMode="auto">
          <a:xfrm>
            <a:off x="7467600" y="53340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ADD*, </a:t>
            </a:r>
            <a:r>
              <a:rPr lang="en-US" sz="1600" dirty="0">
                <a:latin typeface="Calibri"/>
                <a:cs typeface="Calibri"/>
              </a:rPr>
              <a:t>White </a:t>
            </a:r>
            <a:r>
              <a:rPr lang="en-US" sz="1600" dirty="0" smtClean="0">
                <a:latin typeface="Calibri"/>
                <a:cs typeface="Calibri"/>
              </a:rPr>
              <a:t>Paper</a:t>
            </a:r>
            <a:endParaRPr lang="en-US" sz="1600" dirty="0">
              <a:latin typeface="Calibri"/>
              <a:cs typeface="Calibri"/>
            </a:endParaRPr>
          </a:p>
        </p:txBody>
      </p:sp>
      <p:sp>
        <p:nvSpPr>
          <p:cNvPr id="38" name="Down Arrow 37"/>
          <p:cNvSpPr>
            <a:spLocks noChangeArrowheads="1"/>
          </p:cNvSpPr>
          <p:nvPr/>
        </p:nvSpPr>
        <p:spPr bwMode="auto">
          <a:xfrm>
            <a:off x="4559187" y="2739345"/>
            <a:ext cx="190500" cy="512762"/>
          </a:xfrm>
          <a:prstGeom prst="downArrow">
            <a:avLst>
              <a:gd name="adj1" fmla="val 50000"/>
              <a:gd name="adj2" fmla="val 49970"/>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spAutoFit/>
          </a:bodyPr>
          <a:lstStyle/>
          <a:p>
            <a:endParaRPr lang="en-US"/>
          </a:p>
        </p:txBody>
      </p:sp>
      <p:sp>
        <p:nvSpPr>
          <p:cNvPr id="17" name="TextBox 16"/>
          <p:cNvSpPr txBox="1"/>
          <p:nvPr/>
        </p:nvSpPr>
        <p:spPr>
          <a:xfrm>
            <a:off x="457200" y="5943600"/>
            <a:ext cx="2944586" cy="338554"/>
          </a:xfrm>
          <a:prstGeom prst="rect">
            <a:avLst/>
          </a:prstGeom>
          <a:noFill/>
          <a:ln>
            <a:noFill/>
          </a:ln>
        </p:spPr>
        <p:txBody>
          <a:bodyPr wrap="square" rtlCol="0">
            <a:spAutoFit/>
          </a:bodyPr>
          <a:lstStyle/>
          <a:p>
            <a:r>
              <a:rPr lang="en-US" sz="1600" dirty="0" smtClean="0">
                <a:latin typeface="+mn-lt"/>
              </a:rPr>
              <a:t>*Architecture Design Document</a:t>
            </a:r>
            <a:endParaRPr lang="en-US" sz="1600" dirty="0">
              <a:latin typeface="+mn-lt"/>
            </a:endParaRPr>
          </a:p>
        </p:txBody>
      </p:sp>
      <p:sp>
        <p:nvSpPr>
          <p:cNvPr id="3" name="Slide Number Placeholder 2"/>
          <p:cNvSpPr>
            <a:spLocks noGrp="1"/>
          </p:cNvSpPr>
          <p:nvPr>
            <p:ph type="sldNum" sz="quarter" idx="10"/>
          </p:nvPr>
        </p:nvSpPr>
        <p:spPr/>
        <p:txBody>
          <a:bodyPr/>
          <a:lstStyle/>
          <a:p>
            <a:fld id="{8BE75BF4-F827-664A-A667-67002CB07057}" type="slidenum">
              <a:rPr lang="en-US" smtClean="0"/>
              <a:pPr/>
              <a:t>9</a:t>
            </a:fld>
            <a:endParaRPr lang="en-US"/>
          </a:p>
        </p:txBody>
      </p:sp>
    </p:spTree>
    <p:extLst>
      <p:ext uri="{BB962C8B-B14F-4D97-AF65-F5344CB8AC3E}">
        <p14:creationId xmlns:p14="http://schemas.microsoft.com/office/powerpoint/2010/main" val="56806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theme/theme1.xml><?xml version="1.0" encoding="utf-8"?>
<a:theme xmlns:a="http://schemas.openxmlformats.org/drawingml/2006/main" name="argonauts_design_approach">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rgonauts_design_basic">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argonauts_design_team">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argonauts_design_project">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argonauts_design_lessons">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argonauts_design_progress">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argonauts_design_roadmap">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2521</TotalTime>
  <Words>2969</Words>
  <Application>Microsoft Office PowerPoint</Application>
  <PresentationFormat>On-screen Show (4:3)</PresentationFormat>
  <Paragraphs>677</Paragraphs>
  <Slides>62</Slides>
  <Notes>14</Notes>
  <HiddenSlides>0</HiddenSlides>
  <MMClips>0</MMClips>
  <ScaleCrop>false</ScaleCrop>
  <HeadingPairs>
    <vt:vector size="4" baseType="variant">
      <vt:variant>
        <vt:lpstr>Theme</vt:lpstr>
      </vt:variant>
      <vt:variant>
        <vt:i4>8</vt:i4>
      </vt:variant>
      <vt:variant>
        <vt:lpstr>Slide Titles</vt:lpstr>
      </vt:variant>
      <vt:variant>
        <vt:i4>62</vt:i4>
      </vt:variant>
    </vt:vector>
  </HeadingPairs>
  <TitlesOfParts>
    <vt:vector size="70" baseType="lpstr">
      <vt:lpstr>argonauts_design_approach</vt:lpstr>
      <vt:lpstr>argonauts_design_basic</vt:lpstr>
      <vt:lpstr>argonauts_design_team</vt:lpstr>
      <vt:lpstr>argonauts_design_project</vt:lpstr>
      <vt:lpstr>argonauts_design_lessons</vt:lpstr>
      <vt:lpstr>Office Theme</vt:lpstr>
      <vt:lpstr>argonauts_design_progress</vt:lpstr>
      <vt:lpstr>argonauts_design_roadmap</vt:lpstr>
      <vt:lpstr>PowerPoint Presentation</vt:lpstr>
      <vt:lpstr>Spring 2012 EOSP Agenda</vt:lpstr>
      <vt:lpstr>Argonauts Team</vt:lpstr>
      <vt:lpstr>Studio Mentors</vt:lpstr>
      <vt:lpstr>Client – EnerNOC, Inc.</vt:lpstr>
      <vt:lpstr>Project Context – Demand Response</vt:lpstr>
      <vt:lpstr>Project Scope – Automated Demand Response</vt:lpstr>
      <vt:lpstr>Project Objectives</vt:lpstr>
      <vt:lpstr>Project Strategy</vt:lpstr>
      <vt:lpstr>Spring 2012 – Semester Goals</vt:lpstr>
      <vt:lpstr>Spring 2012 Summary</vt:lpstr>
      <vt:lpstr>Approach</vt:lpstr>
      <vt:lpstr>Requirements Strategy</vt:lpstr>
      <vt:lpstr>Summary of Architectural Drivers</vt:lpstr>
      <vt:lpstr>Approach</vt:lpstr>
      <vt:lpstr>Architecture Design Process</vt:lpstr>
      <vt:lpstr>Dynamic Perspective, High-Level Context</vt:lpstr>
      <vt:lpstr>Dynamic Perspective, Outbound Message Flow</vt:lpstr>
      <vt:lpstr>Dynamic Perspective, Inbound Message Flow</vt:lpstr>
      <vt:lpstr>Dynamic Perspective, Persistence Tier</vt:lpstr>
      <vt:lpstr>Physical Perspective, Allocation View</vt:lpstr>
      <vt:lpstr>Static Perspective, Protocol Gateway API</vt:lpstr>
      <vt:lpstr>Approach</vt:lpstr>
      <vt:lpstr>Change in Planning Process</vt:lpstr>
      <vt:lpstr>Change in Planning Process</vt:lpstr>
      <vt:lpstr>Pivotal Tracker Features</vt:lpstr>
      <vt:lpstr>Planning Reflections </vt:lpstr>
      <vt:lpstr>Approach</vt:lpstr>
      <vt:lpstr>Quality Assurance</vt:lpstr>
      <vt:lpstr>Goals</vt:lpstr>
      <vt:lpstr>Activities in Spring 2012</vt:lpstr>
      <vt:lpstr>Architecture Design Evaluation Workshop (ADEW)</vt:lpstr>
      <vt:lpstr>Argonauts Team In Summer</vt:lpstr>
      <vt:lpstr>Process Quality Metric</vt:lpstr>
      <vt:lpstr>Managing Technical Debt</vt:lpstr>
      <vt:lpstr>Eye to the future</vt:lpstr>
      <vt:lpstr>Reflections on Quality Assurance</vt:lpstr>
      <vt:lpstr>Approach</vt:lpstr>
      <vt:lpstr>Risk Management Process </vt:lpstr>
      <vt:lpstr>Top 3 Risks</vt:lpstr>
      <vt:lpstr>Top 3 Risks  (BACKUP)</vt:lpstr>
      <vt:lpstr>Top 3 Risks (Backup)</vt:lpstr>
      <vt:lpstr>Top 3 Risks –Continued </vt:lpstr>
      <vt:lpstr>PowerPoint Presentation</vt:lpstr>
      <vt:lpstr>PowerPoint Presentation</vt:lpstr>
      <vt:lpstr>PowerPoint Presentation</vt:lpstr>
      <vt:lpstr>Acceptance Criteria</vt:lpstr>
      <vt:lpstr>QA01 – Scalability Scenario</vt:lpstr>
      <vt:lpstr>QA01 – Scalability Design Decisions</vt:lpstr>
      <vt:lpstr>QA01 – Scalability Design Decisions</vt:lpstr>
      <vt:lpstr>QA01 – Scalability Design Decisions</vt:lpstr>
      <vt:lpstr>QA01 – Scalability Design Decisions</vt:lpstr>
      <vt:lpstr>QA06 – Protocol Extensibility Scenario</vt:lpstr>
      <vt:lpstr>QA07 – Service Extensibility Scenario</vt:lpstr>
      <vt:lpstr>Dynamic Perspective, Process Allocation View</vt:lpstr>
      <vt:lpstr>Static Perspective, OpenADR Service API</vt:lpstr>
      <vt:lpstr>Performance Quality Attribute Scenarios</vt:lpstr>
      <vt:lpstr>Deployability Quality Attribute Scenarios</vt:lpstr>
      <vt:lpstr>Availability Quality Attribute Scenarios</vt:lpstr>
      <vt:lpstr>Security Quality Attribute Scenarios</vt:lpstr>
      <vt:lpstr>Key Business Constraints</vt:lpstr>
      <vt:lpstr>Key Technical Constraints</vt:lpstr>
    </vt:vector>
  </TitlesOfParts>
  <Company>Marissa Lenzo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Marissa Lenzo</dc:creator>
  <cp:lastModifiedBy>rui</cp:lastModifiedBy>
  <cp:revision>129</cp:revision>
  <dcterms:created xsi:type="dcterms:W3CDTF">2012-05-08T14:45:18Z</dcterms:created>
  <dcterms:modified xsi:type="dcterms:W3CDTF">2012-05-11T01:31:39Z</dcterms:modified>
</cp:coreProperties>
</file>